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5" r:id="rId1"/>
  </p:sldMasterIdLst>
  <p:notesMasterIdLst>
    <p:notesMasterId r:id="rId33"/>
  </p:notesMasterIdLst>
  <p:sldIdLst>
    <p:sldId id="301" r:id="rId2"/>
    <p:sldId id="322" r:id="rId3"/>
    <p:sldId id="257" r:id="rId4"/>
    <p:sldId id="261" r:id="rId5"/>
    <p:sldId id="262" r:id="rId6"/>
    <p:sldId id="263" r:id="rId7"/>
    <p:sldId id="304" r:id="rId8"/>
    <p:sldId id="268" r:id="rId9"/>
    <p:sldId id="305" r:id="rId10"/>
    <p:sldId id="269" r:id="rId11"/>
    <p:sldId id="265" r:id="rId12"/>
    <p:sldId id="306" r:id="rId13"/>
    <p:sldId id="307" r:id="rId14"/>
    <p:sldId id="308" r:id="rId15"/>
    <p:sldId id="309" r:id="rId16"/>
    <p:sldId id="315" r:id="rId17"/>
    <p:sldId id="316" r:id="rId18"/>
    <p:sldId id="311" r:id="rId19"/>
    <p:sldId id="313" r:id="rId20"/>
    <p:sldId id="314" r:id="rId21"/>
    <p:sldId id="326" r:id="rId22"/>
    <p:sldId id="327" r:id="rId23"/>
    <p:sldId id="328" r:id="rId24"/>
    <p:sldId id="317" r:id="rId25"/>
    <p:sldId id="318" r:id="rId26"/>
    <p:sldId id="319" r:id="rId27"/>
    <p:sldId id="320" r:id="rId28"/>
    <p:sldId id="321" r:id="rId29"/>
    <p:sldId id="323" r:id="rId30"/>
    <p:sldId id="324" r:id="rId31"/>
    <p:sldId id="303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7A5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276"/>
    <p:restoredTop sz="94014"/>
  </p:normalViewPr>
  <p:slideViewPr>
    <p:cSldViewPr snapToGrid="0" snapToObjects="1">
      <p:cViewPr varScale="1">
        <p:scale>
          <a:sx n="120" d="100"/>
          <a:sy n="120" d="100"/>
        </p:scale>
        <p:origin x="126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x-non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FE6BBB-D5A5-7141-AEBA-8CEA87D4F5EF}" type="datetimeFigureOut">
              <a:rPr lang="x-none" smtClean="0"/>
              <a:t>2022/4/6</a:t>
            </a:fld>
            <a:endParaRPr lang="x-non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x-non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x-non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x-non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6B9C3A-BF8B-9848-B244-0FCC3C7F68A3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5776242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6B9C3A-BF8B-9848-B244-0FCC3C7F68A3}" type="slidenum">
              <a:rPr lang="x-none" smtClean="0"/>
              <a:t>11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5861475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6B9C3A-BF8B-9848-B244-0FCC3C7F68A3}" type="slidenum">
              <a:rPr lang="x-none" smtClean="0"/>
              <a:t>20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5723227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6B9C3A-BF8B-9848-B244-0FCC3C7F68A3}" type="slidenum">
              <a:rPr lang="x-none" smtClean="0"/>
              <a:t>21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7739472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6B9C3A-BF8B-9848-B244-0FCC3C7F68A3}" type="slidenum">
              <a:rPr lang="x-none" smtClean="0"/>
              <a:t>22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9913212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6B9C3A-BF8B-9848-B244-0FCC3C7F68A3}" type="slidenum">
              <a:rPr lang="x-none" smtClean="0"/>
              <a:t>23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0014746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6B9C3A-BF8B-9848-B244-0FCC3C7F68A3}" type="slidenum">
              <a:rPr lang="x-none" smtClean="0"/>
              <a:t>24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4682531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6B9C3A-BF8B-9848-B244-0FCC3C7F68A3}" type="slidenum">
              <a:rPr lang="x-none" smtClean="0"/>
              <a:t>25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4352751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6B9C3A-BF8B-9848-B244-0FCC3C7F68A3}" type="slidenum">
              <a:rPr lang="x-none" smtClean="0"/>
              <a:t>26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40199166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6B9C3A-BF8B-9848-B244-0FCC3C7F68A3}" type="slidenum">
              <a:rPr lang="x-none" smtClean="0"/>
              <a:t>27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93227011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6B9C3A-BF8B-9848-B244-0FCC3C7F68A3}" type="slidenum">
              <a:rPr lang="x-none" smtClean="0"/>
              <a:t>28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9120615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6B9C3A-BF8B-9848-B244-0FCC3C7F68A3}" type="slidenum">
              <a:rPr lang="x-none" smtClean="0"/>
              <a:t>12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6341435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6B9C3A-BF8B-9848-B244-0FCC3C7F68A3}" type="slidenum">
              <a:rPr lang="x-none" smtClean="0"/>
              <a:t>13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6100800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6B9C3A-BF8B-9848-B244-0FCC3C7F68A3}" type="slidenum">
              <a:rPr lang="x-none" smtClean="0"/>
              <a:t>14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40002473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6B9C3A-BF8B-9848-B244-0FCC3C7F68A3}" type="slidenum">
              <a:rPr lang="x-none" smtClean="0"/>
              <a:t>15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4307667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6B9C3A-BF8B-9848-B244-0FCC3C7F68A3}" type="slidenum">
              <a:rPr lang="x-none" smtClean="0"/>
              <a:t>16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8350962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6B9C3A-BF8B-9848-B244-0FCC3C7F68A3}" type="slidenum">
              <a:rPr lang="x-none" smtClean="0"/>
              <a:t>17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2731780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6B9C3A-BF8B-9848-B244-0FCC3C7F68A3}" type="slidenum">
              <a:rPr lang="x-none" smtClean="0"/>
              <a:t>18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41639736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6B9C3A-BF8B-9848-B244-0FCC3C7F68A3}" type="slidenum">
              <a:rPr lang="x-none" smtClean="0"/>
              <a:t>19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3852784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B0D52-F4E5-E14B-B6C0-2CA121D04724}" type="datetimeFigureOut">
              <a:rPr lang="x-none" smtClean="0"/>
              <a:t>2022/4/6</a:t>
            </a:fld>
            <a:endParaRPr lang="x-non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BE096-CA72-4F44-8D01-49B42D62882B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7856267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B0D52-F4E5-E14B-B6C0-2CA121D04724}" type="datetimeFigureOut">
              <a:rPr lang="x-none" smtClean="0"/>
              <a:t>2022/4/6</a:t>
            </a:fld>
            <a:endParaRPr lang="x-non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BE096-CA72-4F44-8D01-49B42D62882B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262100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B0D52-F4E5-E14B-B6C0-2CA121D04724}" type="datetimeFigureOut">
              <a:rPr lang="x-none" smtClean="0"/>
              <a:t>2022/4/6</a:t>
            </a:fld>
            <a:endParaRPr lang="x-non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BE096-CA72-4F44-8D01-49B42D62882B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0767011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B0D52-F4E5-E14B-B6C0-2CA121D04724}" type="datetimeFigureOut">
              <a:rPr lang="x-none" smtClean="0"/>
              <a:t>2022/4/6</a:t>
            </a:fld>
            <a:endParaRPr lang="x-non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BE096-CA72-4F44-8D01-49B42D62882B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8100066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B0D52-F4E5-E14B-B6C0-2CA121D04724}" type="datetimeFigureOut">
              <a:rPr lang="x-none" smtClean="0"/>
              <a:t>2022/4/6</a:t>
            </a:fld>
            <a:endParaRPr lang="x-non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BE096-CA72-4F44-8D01-49B42D62882B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1629886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B0D52-F4E5-E14B-B6C0-2CA121D04724}" type="datetimeFigureOut">
              <a:rPr lang="x-none" smtClean="0"/>
              <a:t>2022/4/6</a:t>
            </a:fld>
            <a:endParaRPr lang="x-non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BE096-CA72-4F44-8D01-49B42D62882B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6653073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B0D52-F4E5-E14B-B6C0-2CA121D04724}" type="datetimeFigureOut">
              <a:rPr lang="x-none" smtClean="0"/>
              <a:t>2022/4/6</a:t>
            </a:fld>
            <a:endParaRPr lang="x-non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BE096-CA72-4F44-8D01-49B42D62882B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4844362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B0D52-F4E5-E14B-B6C0-2CA121D04724}" type="datetimeFigureOut">
              <a:rPr lang="x-none" smtClean="0"/>
              <a:t>2022/4/6</a:t>
            </a:fld>
            <a:endParaRPr lang="x-non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BE096-CA72-4F44-8D01-49B42D62882B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0025654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B0D52-F4E5-E14B-B6C0-2CA121D04724}" type="datetimeFigureOut">
              <a:rPr lang="x-none" smtClean="0"/>
              <a:t>2022/4/6</a:t>
            </a:fld>
            <a:endParaRPr lang="x-non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BE096-CA72-4F44-8D01-49B42D62882B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2687137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B0D52-F4E5-E14B-B6C0-2CA121D04724}" type="datetimeFigureOut">
              <a:rPr lang="x-none" smtClean="0"/>
              <a:t>2022/4/6</a:t>
            </a:fld>
            <a:endParaRPr lang="x-non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BE096-CA72-4F44-8D01-49B42D62882B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9666646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B0D52-F4E5-E14B-B6C0-2CA121D04724}" type="datetimeFigureOut">
              <a:rPr lang="x-none" smtClean="0"/>
              <a:t>2022/4/6</a:t>
            </a:fld>
            <a:endParaRPr lang="x-non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BE096-CA72-4F44-8D01-49B42D62882B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1050759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B0D52-F4E5-E14B-B6C0-2CA121D04724}" type="datetimeFigureOut">
              <a:rPr lang="x-none" smtClean="0"/>
              <a:t>2022/4/6</a:t>
            </a:fld>
            <a:endParaRPr lang="x-non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BE096-CA72-4F44-8D01-49B42D62882B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3409185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B0D52-F4E5-E14B-B6C0-2CA121D04724}" type="datetimeFigureOut">
              <a:rPr lang="x-none" smtClean="0"/>
              <a:t>2022/4/6</a:t>
            </a:fld>
            <a:endParaRPr lang="x-non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BE096-CA72-4F44-8D01-49B42D62882B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1886735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D0EB0D52-F4E5-E14B-B6C0-2CA121D04724}" type="datetimeFigureOut">
              <a:rPr lang="x-none" smtClean="0"/>
              <a:t>2022/4/6</a:t>
            </a:fld>
            <a:endParaRPr lang="x-non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x-non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2FBE096-CA72-4F44-8D01-49B42D62882B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5585789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x-non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D0EB0D52-F4E5-E14B-B6C0-2CA121D04724}" type="datetimeFigureOut">
              <a:rPr lang="x-none" smtClean="0"/>
              <a:t>2022/4/6</a:t>
            </a:fld>
            <a:endParaRPr lang="x-non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2FBE096-CA72-4F44-8D01-49B42D62882B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41389975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88" r:id="rId13"/>
    <p:sldLayoutId id="2147483689" r:id="rId14"/>
  </p:sldLayoutIdLst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2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2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2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8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2.JPG"/><Relationship Id="rId4" Type="http://schemas.openxmlformats.org/officeDocument/2006/relationships/image" Target="../media/image1.PNG"/><Relationship Id="rId9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jpg"/><Relationship Id="rId4" Type="http://schemas.openxmlformats.org/officeDocument/2006/relationships/image" Target="../media/image2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JPG"/><Relationship Id="rId5" Type="http://schemas.openxmlformats.org/officeDocument/2006/relationships/image" Target="../media/image1.PNG"/><Relationship Id="rId4" Type="http://schemas.openxmlformats.org/officeDocument/2006/relationships/image" Target="../media/image26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7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.JPG"/><Relationship Id="rId4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2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2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.JP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.JPG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BCC56-DB79-9D43-AF4D-311D1B176F6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如何实打实地提升论文奖项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？</a:t>
            </a:r>
            <a:endParaRPr lang="x-non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524222-A279-9140-9058-ADC62D9D168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x-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以HiMCM 2019 Problem A Team 10005 &amp; Team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10006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为例</a:t>
            </a:r>
            <a:endParaRPr lang="x-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148C4EBA-799F-B345-99ED-A4EA5660A1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082" r="10082"/>
          <a:stretch/>
        </p:blipFill>
        <p:spPr>
          <a:xfrm>
            <a:off x="10871914" y="155441"/>
            <a:ext cx="1217865" cy="12178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DE36CD-BBDB-1B47-A277-EBF8E58CA2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971" r="9971"/>
          <a:stretch/>
        </p:blipFill>
        <p:spPr>
          <a:xfrm>
            <a:off x="9483999" y="155441"/>
            <a:ext cx="1217865" cy="1217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886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1EB96E-655A-874C-9CF8-F0E357C2AD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简介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F7BD5E-C819-8243-9D1A-E74A7B0327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Team 10005</a:t>
            </a:r>
            <a:r>
              <a:rPr 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进行了文献综述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，分析了过去的文献研究的不足之处，而</a:t>
            </a:r>
            <a:r>
              <a:rPr lang="en-US" altLang="zh-CN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Team</a:t>
            </a:r>
            <a:r>
              <a:rPr lang="zh-CN" altLang="en-US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10006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并没有做类似的分析</a:t>
            </a:r>
            <a:endParaRPr lang="en-US" altLang="zh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  <a:p>
            <a:r>
              <a:rPr lang="en-US" altLang="zh-CN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Team 10006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将</a:t>
            </a:r>
            <a:r>
              <a:rPr lang="en-US" altLang="zh-CN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Team</a:t>
            </a:r>
            <a:r>
              <a:rPr lang="zh-CN" altLang="en-US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10005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在模型前讨论的部分内容放至了简介</a:t>
            </a:r>
            <a:r>
              <a:rPr lang="en-US" altLang="zh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——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在进行假设和变量命名前直接进行建模，毫无数学性，毫无科学性可言</a:t>
            </a:r>
            <a:endParaRPr lang="x-none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6CFB5E26-EE5E-6D47-B73B-27CF5CBE93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082" r="10082"/>
          <a:stretch/>
        </p:blipFill>
        <p:spPr>
          <a:xfrm>
            <a:off x="10871914" y="155441"/>
            <a:ext cx="1217865" cy="12178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57069E0-FC02-A645-95E9-AC832610CD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971" r="9971"/>
          <a:stretch/>
        </p:blipFill>
        <p:spPr>
          <a:xfrm>
            <a:off x="9483999" y="155441"/>
            <a:ext cx="1217865" cy="1217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479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F476D-E2CD-0149-901F-EC0EBAB6F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假设</a:t>
            </a:r>
            <a:endParaRPr lang="x-none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54344F-D756-E049-8DC8-DB01FA68EBE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t"/>
          <a:lstStyle/>
          <a:p>
            <a:r>
              <a:rPr lang="x-none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Team 10005: </a:t>
            </a:r>
            <a:r>
              <a:rPr lang="x-none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围绕着能量问题做出了一系列系统性的假设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，且十分符合客观事实</a:t>
            </a:r>
            <a:endParaRPr lang="x-none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685FEBC-0B68-A849-84B2-6D8C9B77FDC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anchor="t"/>
          <a:lstStyle/>
          <a:p>
            <a:r>
              <a:rPr lang="x-none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Team 10006:</a:t>
            </a:r>
            <a:r>
              <a:rPr lang="zh-CN" altLang="en-US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 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只围绕着公共区域充电问题的模拟过程做出了假设（为</a:t>
            </a:r>
            <a:r>
              <a:rPr lang="en-US" altLang="zh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Energy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Consumption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预测留下了隐患），且部分假设严重不符合客观事实（手机充电是</a:t>
            </a:r>
            <a:r>
              <a:rPr lang="en-US" altLang="zh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100W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）</a:t>
            </a:r>
            <a:endParaRPr lang="x-none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CE545180-3B48-8940-8344-4DBC788BC2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082" r="10082"/>
          <a:stretch/>
        </p:blipFill>
        <p:spPr>
          <a:xfrm>
            <a:off x="10871914" y="155441"/>
            <a:ext cx="1217865" cy="12178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51923C-52D8-0444-85E3-21AEDFF7382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971" r="9971"/>
          <a:stretch/>
        </p:blipFill>
        <p:spPr>
          <a:xfrm>
            <a:off x="9483999" y="155441"/>
            <a:ext cx="1217865" cy="1217865"/>
          </a:xfrm>
          <a:prstGeom prst="rect">
            <a:avLst/>
          </a:prstGeom>
        </p:spPr>
      </p:pic>
      <p:pic>
        <p:nvPicPr>
          <p:cNvPr id="13" name="Picture 12" descr="Text, letter&#10;&#10;Description automatically generated">
            <a:extLst>
              <a:ext uri="{FF2B5EF4-FFF2-40B4-BE49-F238E27FC236}">
                <a16:creationId xmlns:a16="http://schemas.microsoft.com/office/drawing/2014/main" id="{FCFCD149-2FDC-F443-9A03-89BE4EC2E7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3330" y="2581860"/>
            <a:ext cx="5631255" cy="4276140"/>
          </a:xfrm>
          <a:prstGeom prst="rect">
            <a:avLst/>
          </a:prstGeom>
        </p:spPr>
      </p:pic>
      <p:sp>
        <p:nvSpPr>
          <p:cNvPr id="14" name="Frame 13">
            <a:extLst>
              <a:ext uri="{FF2B5EF4-FFF2-40B4-BE49-F238E27FC236}">
                <a16:creationId xmlns:a16="http://schemas.microsoft.com/office/drawing/2014/main" id="{C6CD2664-1C58-8049-B795-A1F5CADCC677}"/>
              </a:ext>
            </a:extLst>
          </p:cNvPr>
          <p:cNvSpPr/>
          <p:nvPr/>
        </p:nvSpPr>
        <p:spPr>
          <a:xfrm>
            <a:off x="1077362" y="3766242"/>
            <a:ext cx="1855961" cy="199176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>
              <a:solidFill>
                <a:schemeClr val="tx1"/>
              </a:solidFill>
            </a:endParaRPr>
          </a:p>
        </p:txBody>
      </p:sp>
      <p:sp>
        <p:nvSpPr>
          <p:cNvPr id="15" name="Frame 14">
            <a:extLst>
              <a:ext uri="{FF2B5EF4-FFF2-40B4-BE49-F238E27FC236}">
                <a16:creationId xmlns:a16="http://schemas.microsoft.com/office/drawing/2014/main" id="{EA4D3A08-808B-B643-8FDC-882C62B07A76}"/>
              </a:ext>
            </a:extLst>
          </p:cNvPr>
          <p:cNvSpPr/>
          <p:nvPr/>
        </p:nvSpPr>
        <p:spPr>
          <a:xfrm>
            <a:off x="810000" y="3929205"/>
            <a:ext cx="2929081" cy="199175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>
              <a:solidFill>
                <a:schemeClr val="tx1"/>
              </a:solidFill>
            </a:endParaRPr>
          </a:p>
        </p:txBody>
      </p:sp>
      <p:sp>
        <p:nvSpPr>
          <p:cNvPr id="16" name="Frame 15">
            <a:extLst>
              <a:ext uri="{FF2B5EF4-FFF2-40B4-BE49-F238E27FC236}">
                <a16:creationId xmlns:a16="http://schemas.microsoft.com/office/drawing/2014/main" id="{AAC186EA-1E6B-684F-8CD1-3092BEAFD645}"/>
              </a:ext>
            </a:extLst>
          </p:cNvPr>
          <p:cNvSpPr/>
          <p:nvPr/>
        </p:nvSpPr>
        <p:spPr>
          <a:xfrm>
            <a:off x="2317687" y="4933029"/>
            <a:ext cx="1982709" cy="218393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>
              <a:solidFill>
                <a:schemeClr val="tx1"/>
              </a:solidFill>
            </a:endParaRPr>
          </a:p>
        </p:txBody>
      </p:sp>
      <p:sp>
        <p:nvSpPr>
          <p:cNvPr id="17" name="Frame 16">
            <a:extLst>
              <a:ext uri="{FF2B5EF4-FFF2-40B4-BE49-F238E27FC236}">
                <a16:creationId xmlns:a16="http://schemas.microsoft.com/office/drawing/2014/main" id="{721DCA72-7930-D64A-B25F-127770BCE619}"/>
              </a:ext>
            </a:extLst>
          </p:cNvPr>
          <p:cNvSpPr/>
          <p:nvPr/>
        </p:nvSpPr>
        <p:spPr>
          <a:xfrm>
            <a:off x="5423026" y="4787619"/>
            <a:ext cx="581559" cy="29082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>
              <a:solidFill>
                <a:schemeClr val="tx1"/>
              </a:solidFill>
            </a:endParaRPr>
          </a:p>
        </p:txBody>
      </p:sp>
      <p:sp>
        <p:nvSpPr>
          <p:cNvPr id="18" name="Frame 17">
            <a:extLst>
              <a:ext uri="{FF2B5EF4-FFF2-40B4-BE49-F238E27FC236}">
                <a16:creationId xmlns:a16="http://schemas.microsoft.com/office/drawing/2014/main" id="{681EBBCB-FFF5-FE4A-99A8-EFD4A36D3680}"/>
              </a:ext>
            </a:extLst>
          </p:cNvPr>
          <p:cNvSpPr/>
          <p:nvPr/>
        </p:nvSpPr>
        <p:spPr>
          <a:xfrm>
            <a:off x="2399168" y="5861050"/>
            <a:ext cx="1874068" cy="162963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>
              <a:solidFill>
                <a:schemeClr val="tx1"/>
              </a:solidFill>
            </a:endParaRPr>
          </a:p>
        </p:txBody>
      </p:sp>
      <p:pic>
        <p:nvPicPr>
          <p:cNvPr id="20" name="Picture 19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7F30BDF-CD36-1241-AD7D-39C19431A7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13297" y="2869911"/>
            <a:ext cx="5390141" cy="186038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00D81CA-0A6D-E741-8ACD-7B2C84DEA1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99074" y="4609674"/>
            <a:ext cx="5104364" cy="2048810"/>
          </a:xfrm>
          <a:prstGeom prst="rect">
            <a:avLst/>
          </a:prstGeom>
        </p:spPr>
      </p:pic>
      <p:sp>
        <p:nvSpPr>
          <p:cNvPr id="23" name="Frame 22">
            <a:extLst>
              <a:ext uri="{FF2B5EF4-FFF2-40B4-BE49-F238E27FC236}">
                <a16:creationId xmlns:a16="http://schemas.microsoft.com/office/drawing/2014/main" id="{150ABA0E-4D0E-6346-8729-FE4624599E01}"/>
              </a:ext>
            </a:extLst>
          </p:cNvPr>
          <p:cNvSpPr/>
          <p:nvPr/>
        </p:nvSpPr>
        <p:spPr>
          <a:xfrm>
            <a:off x="8708367" y="5296277"/>
            <a:ext cx="2664921" cy="190123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>
              <a:solidFill>
                <a:schemeClr val="tx1"/>
              </a:solidFill>
            </a:endParaRPr>
          </a:p>
        </p:txBody>
      </p:sp>
      <p:sp>
        <p:nvSpPr>
          <p:cNvPr id="24" name="Frame 23">
            <a:extLst>
              <a:ext uri="{FF2B5EF4-FFF2-40B4-BE49-F238E27FC236}">
                <a16:creationId xmlns:a16="http://schemas.microsoft.com/office/drawing/2014/main" id="{EEDF9C1D-7EB8-0D45-8A73-7E8EC4BD6D6B}"/>
              </a:ext>
            </a:extLst>
          </p:cNvPr>
          <p:cNvSpPr/>
          <p:nvPr/>
        </p:nvSpPr>
        <p:spPr>
          <a:xfrm>
            <a:off x="6449967" y="6024013"/>
            <a:ext cx="2141772" cy="202891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847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14" grpId="0" animBg="1"/>
      <p:bldP spid="15" grpId="0" animBg="1"/>
      <p:bldP spid="16" grpId="0" animBg="1"/>
      <p:bldP spid="17" grpId="0" animBg="1"/>
      <p:bldP spid="18" grpId="0" animBg="1"/>
      <p:bldP spid="23" grpId="0" animBg="1"/>
      <p:bldP spid="2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F476D-E2CD-0149-901F-EC0EBAB6F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能量预测</a:t>
            </a:r>
            <a:endParaRPr lang="x-none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54344F-D756-E049-8DC8-DB01FA68EBE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t"/>
          <a:lstStyle/>
          <a:p>
            <a:r>
              <a:rPr lang="x-none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Team 10005: </a:t>
            </a:r>
            <a:r>
              <a:rPr lang="en-US" dirty="0" err="1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利用Logistic模型进行拟合分析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，图表缺失现实数据点但简洁明了且数据合理，带有图表分析结果及解析式</a:t>
            </a:r>
            <a:endParaRPr lang="x-none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685FEBC-0B68-A849-84B2-6D8C9B77FDC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anchor="t"/>
          <a:lstStyle/>
          <a:p>
            <a:r>
              <a:rPr lang="x-none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Team 10006:</a:t>
            </a:r>
            <a:r>
              <a:rPr lang="zh-CN" altLang="en-US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 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利用指数模型和线性模型进行拟合分析，图表的字体我也不知道是什么鬼，含有现实数据点但是仔细一看就不对劲（世界消耗量</a:t>
            </a:r>
            <a:r>
              <a:rPr lang="en-US" altLang="zh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&lt;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中国消耗量），分析的数据内容也错误，也没有做出合理的解释</a:t>
            </a:r>
            <a:endParaRPr lang="x-none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CE545180-3B48-8940-8344-4DBC788BC2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082" r="10082"/>
          <a:stretch/>
        </p:blipFill>
        <p:spPr>
          <a:xfrm>
            <a:off x="10871914" y="155441"/>
            <a:ext cx="1217865" cy="12178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51923C-52D8-0444-85E3-21AEDFF7382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971" r="9971"/>
          <a:stretch/>
        </p:blipFill>
        <p:spPr>
          <a:xfrm>
            <a:off x="9483999" y="155441"/>
            <a:ext cx="1217865" cy="1217865"/>
          </a:xfrm>
          <a:prstGeom prst="rect">
            <a:avLst/>
          </a:prstGeom>
        </p:spPr>
      </p:pic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2C929BA5-5D84-184C-9562-B51F79CBEF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1635" y="3956363"/>
            <a:ext cx="6441582" cy="2709335"/>
          </a:xfrm>
          <a:prstGeom prst="rect">
            <a:avLst/>
          </a:prstGeom>
        </p:spPr>
      </p:pic>
      <p:pic>
        <p:nvPicPr>
          <p:cNvPr id="10" name="Picture 9" descr="Chart, line chart&#10;&#10;Description automatically generated">
            <a:extLst>
              <a:ext uri="{FF2B5EF4-FFF2-40B4-BE49-F238E27FC236}">
                <a16:creationId xmlns:a16="http://schemas.microsoft.com/office/drawing/2014/main" id="{F29424F7-4022-F048-A179-B920899C1C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68273" y="1905416"/>
            <a:ext cx="3633591" cy="4635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534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F476D-E2CD-0149-901F-EC0EBAB6F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影响因素</a:t>
            </a:r>
            <a:endParaRPr lang="x-none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54344F-D756-E049-8DC8-DB01FA68EBE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t"/>
          <a:lstStyle/>
          <a:p>
            <a:r>
              <a:rPr lang="x-none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Team 10005: </a:t>
            </a:r>
            <a:r>
              <a:rPr lang="x-none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利用Bullet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Point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进行简洁明了的排版并且直接的说明了影响因素</a:t>
            </a:r>
            <a:endParaRPr lang="x-none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685FEBC-0B68-A849-84B2-6D8C9B77FDC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anchor="t"/>
          <a:lstStyle/>
          <a:p>
            <a:r>
              <a:rPr lang="x-none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Team 10006:</a:t>
            </a:r>
            <a:r>
              <a:rPr lang="zh-CN" altLang="en-US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 </a:t>
            </a:r>
            <a:r>
              <a:rPr lang="zh-CN" altLang="x-none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拐弯抹角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，我看了半天也没看懂他们想表达什么，有谁看懂的可以直接开麦</a:t>
            </a:r>
            <a:endParaRPr lang="x-none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CE545180-3B48-8940-8344-4DBC788BC2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082" r="10082"/>
          <a:stretch/>
        </p:blipFill>
        <p:spPr>
          <a:xfrm>
            <a:off x="10871914" y="155441"/>
            <a:ext cx="1217865" cy="12178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51923C-52D8-0444-85E3-21AEDFF7382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971" r="9971"/>
          <a:stretch/>
        </p:blipFill>
        <p:spPr>
          <a:xfrm>
            <a:off x="9483999" y="155441"/>
            <a:ext cx="1217865" cy="1217865"/>
          </a:xfrm>
          <a:prstGeom prst="rect">
            <a:avLst/>
          </a:prstGeom>
        </p:spPr>
      </p:pic>
      <p:pic>
        <p:nvPicPr>
          <p:cNvPr id="9" name="Picture 8" descr="Text, letter&#10;&#10;Description automatically generated">
            <a:extLst>
              <a:ext uri="{FF2B5EF4-FFF2-40B4-BE49-F238E27FC236}">
                <a16:creationId xmlns:a16="http://schemas.microsoft.com/office/drawing/2014/main" id="{FC4F57CB-EEB9-E247-95C9-BC6EB42AE8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74" y="4318503"/>
            <a:ext cx="6375880" cy="2347196"/>
          </a:xfrm>
          <a:prstGeom prst="rect">
            <a:avLst/>
          </a:prstGeom>
        </p:spPr>
      </p:pic>
      <p:pic>
        <p:nvPicPr>
          <p:cNvPr id="12" name="Picture 11" descr="Text&#10;&#10;Description automatically generated">
            <a:extLst>
              <a:ext uri="{FF2B5EF4-FFF2-40B4-BE49-F238E27FC236}">
                <a16:creationId xmlns:a16="http://schemas.microsoft.com/office/drawing/2014/main" id="{6E25F6F4-A31A-774D-8042-02B54B8612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4585" y="2951136"/>
            <a:ext cx="6004585" cy="2909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483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F476D-E2CD-0149-901F-EC0EBAB6F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模型总架构与关联</a:t>
            </a:r>
            <a:endParaRPr lang="x-none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A39F9E-6513-F74C-9924-A27FD1245D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Team 10005</a:t>
            </a:r>
            <a:endParaRPr lang="x-none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54344F-D756-E049-8DC8-DB01FA68EBE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anchor="t">
            <a:normAutofit/>
          </a:bodyPr>
          <a:lstStyle/>
          <a:p>
            <a:r>
              <a:rPr lang="x-none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主模型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：如何将充电模型类比至电阻模型</a:t>
            </a:r>
            <a:endParaRPr lang="en-US" altLang="zh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  <a:p>
            <a:pPr lvl="1"/>
            <a:r>
              <a:rPr lang="zh-CN" altLang="en-US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前置子模型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：对未来能量的预测及能量相关性分析</a:t>
            </a:r>
            <a:endParaRPr lang="en-US" altLang="zh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  <a:p>
            <a:pPr lvl="1"/>
            <a:r>
              <a:rPr lang="zh-CN" altLang="en-US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子模型一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：电阻最优化模型</a:t>
            </a:r>
            <a:endParaRPr lang="en-US" altLang="zh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  <a:p>
            <a:pPr lvl="1"/>
            <a:r>
              <a:rPr lang="x-none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子模型二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：成本模型</a:t>
            </a:r>
            <a:endParaRPr lang="en-US" altLang="zh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  <a:p>
            <a:pPr lvl="1"/>
            <a:r>
              <a:rPr lang="zh-CN" altLang="en-US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子模型三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：未来情况预测模型</a:t>
            </a:r>
            <a:endParaRPr lang="en-US" altLang="zh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US" altLang="zh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  <a:p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逻辑清晰明了，主次明了</a:t>
            </a:r>
            <a:endParaRPr lang="x-none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  <a:p>
            <a:pPr lvl="1"/>
            <a:endParaRPr lang="x-none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09672F6-84D0-344C-84B8-1FAEBE15021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x-none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Team 10006</a:t>
            </a:r>
            <a:endParaRPr lang="x-none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685FEBC-0B68-A849-84B2-6D8C9B77FDCC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 anchor="t">
            <a:normAutofit/>
          </a:bodyPr>
          <a:lstStyle/>
          <a:p>
            <a:r>
              <a:rPr lang="x-none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A模型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：模拟人流和插座模型</a:t>
            </a:r>
            <a:endParaRPr lang="en-US" altLang="zh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  <a:p>
            <a:r>
              <a:rPr lang="en-US" altLang="zh-CN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B</a:t>
            </a:r>
            <a:r>
              <a:rPr lang="zh-CN" altLang="en-US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模型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：基于</a:t>
            </a:r>
            <a:r>
              <a:rPr lang="en-US" altLang="zh-CN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A</a:t>
            </a:r>
            <a:r>
              <a:rPr lang="zh-CN" altLang="en-US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模型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模拟过程最优化插座排布</a:t>
            </a:r>
            <a:endParaRPr lang="en-US" altLang="zh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  <a:p>
            <a:endParaRPr lang="en-US" b="1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  <a:p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“低级”的</a:t>
            </a:r>
            <a:r>
              <a:rPr lang="zh-CN" altLang="x-none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拟真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模型，不够“数学化”，过度依赖程序</a:t>
            </a:r>
            <a:endParaRPr lang="x-none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CE545180-3B48-8940-8344-4DBC788BC2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082" r="10082"/>
          <a:stretch/>
        </p:blipFill>
        <p:spPr>
          <a:xfrm>
            <a:off x="10871914" y="155441"/>
            <a:ext cx="1217865" cy="12178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51923C-52D8-0444-85E3-21AEDFF7382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971" r="9971"/>
          <a:stretch/>
        </p:blipFill>
        <p:spPr>
          <a:xfrm>
            <a:off x="9483999" y="155441"/>
            <a:ext cx="1217865" cy="1217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842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F476D-E2CD-0149-901F-EC0EBAB6F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模型A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54344F-D756-E049-8DC8-DB01FA68EB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x-none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模型目的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：设计充电带来的计算总能量以及成本</a:t>
            </a:r>
            <a:endParaRPr lang="en-US" altLang="zh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  <a:p>
            <a:pPr lvl="1"/>
            <a:r>
              <a:rPr lang="zh-CN" altLang="en-US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设计方法计算</a:t>
            </a:r>
            <a:endParaRPr lang="en-US" altLang="zh-CN" b="1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  <a:p>
            <a:pPr lvl="2"/>
            <a:r>
              <a:rPr lang="zh-CN" altLang="en-US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插座</a:t>
            </a:r>
            <a:endParaRPr lang="en-US" altLang="zh-CN" b="1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  <a:p>
            <a:pPr lvl="2"/>
            <a:r>
              <a:rPr lang="zh-CN" altLang="en-US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游客分布</a:t>
            </a:r>
            <a:endParaRPr lang="en-US" altLang="zh-CN" b="1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  <a:p>
            <a:pPr lvl="1"/>
            <a:r>
              <a:rPr lang="zh-CN" altLang="en-US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考虑模型随着空间的变化</a:t>
            </a:r>
            <a:endParaRPr lang="x-none" b="1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CE545180-3B48-8940-8344-4DBC788BC2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082" r="10082"/>
          <a:stretch/>
        </p:blipFill>
        <p:spPr>
          <a:xfrm>
            <a:off x="10871914" y="155441"/>
            <a:ext cx="1217865" cy="12178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51923C-52D8-0444-85E3-21AEDFF7382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971" r="9971"/>
          <a:stretch/>
        </p:blipFill>
        <p:spPr>
          <a:xfrm>
            <a:off x="9483999" y="155441"/>
            <a:ext cx="1217865" cy="1217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850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6CB2C28-2C0C-1740-A06F-A6C8BD3748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6312" y="181294"/>
            <a:ext cx="5335688" cy="30198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EF476D-E2CD-0149-901F-EC0EBAB6F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模型A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54344F-D756-E049-8DC8-DB01FA68EB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x-none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计算一个单独插座的电费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：</a:t>
            </a:r>
            <a:endParaRPr lang="en-US" altLang="zh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  <a:p>
            <a:pPr lvl="1"/>
            <a:r>
              <a:rPr 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考虑</a:t>
            </a:r>
            <a:r>
              <a:rPr lang="en-US" altLang="zh-CN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15m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内的人（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事实上可以预留常量，不同条件下变化并且做敏感度分析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）</a:t>
            </a:r>
            <a:endParaRPr lang="en-US" altLang="zh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  <a:p>
            <a:pPr lvl="1"/>
            <a:r>
              <a:rPr lang="en-US" altLang="zh-CN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30%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的人会来充电（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不必过度依赖电量，直接使用一个百分比来表示来充电的人数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）</a:t>
            </a:r>
            <a:endParaRPr lang="x-none" altLang="zh-CN" b="1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  <a:p>
            <a:pPr lvl="1"/>
            <a:r>
              <a:rPr lang="zh-CN" altLang="x-none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最多</a:t>
            </a:r>
            <a:r>
              <a:rPr lang="en-US" altLang="zh-CN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15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个插座同时充电（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也可以使用常量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）</a:t>
            </a:r>
            <a:endParaRPr lang="en-US" altLang="zh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  <a:p>
            <a:pPr lvl="1"/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由不合理的假设（充电功率）带来不合理的结果</a:t>
            </a:r>
            <a:endParaRPr lang="en-US" altLang="zh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  <a:p>
            <a:endParaRPr lang="en-US" altLang="zh-CN" dirty="0">
              <a:solidFill>
                <a:schemeClr val="bg1"/>
              </a:solidFill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CE545180-3B48-8940-8344-4DBC788BC21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082" r="10082"/>
          <a:stretch/>
        </p:blipFill>
        <p:spPr>
          <a:xfrm>
            <a:off x="10871914" y="155441"/>
            <a:ext cx="1217865" cy="12178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51923C-52D8-0444-85E3-21AEDFF7382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971" r="9971"/>
          <a:stretch/>
        </p:blipFill>
        <p:spPr>
          <a:xfrm>
            <a:off x="9483999" y="155441"/>
            <a:ext cx="1217865" cy="12178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CDFAD22-5A52-6E4B-A246-4271694A1A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3379" y="3100742"/>
            <a:ext cx="2946400" cy="939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5499B40-2BC5-934F-9520-F1258C967EA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38264" y="4050126"/>
            <a:ext cx="4381500" cy="2717800"/>
          </a:xfrm>
          <a:prstGeom prst="rect">
            <a:avLst/>
          </a:prstGeom>
        </p:spPr>
      </p:pic>
      <p:pic>
        <p:nvPicPr>
          <p:cNvPr id="11" name="Picture 10" descr="Text&#10;&#10;Description automatically generated with medium confidence">
            <a:extLst>
              <a:ext uri="{FF2B5EF4-FFF2-40B4-BE49-F238E27FC236}">
                <a16:creationId xmlns:a16="http://schemas.microsoft.com/office/drawing/2014/main" id="{804CDA0B-0C1D-8B42-BFF0-B9AEF0F3F17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51004" y="5310062"/>
            <a:ext cx="3517900" cy="1003300"/>
          </a:xfrm>
          <a:prstGeom prst="rect">
            <a:avLst/>
          </a:prstGeom>
        </p:spPr>
      </p:pic>
      <p:pic>
        <p:nvPicPr>
          <p:cNvPr id="13" name="Picture 12" descr="Chart, line chart&#10;&#10;Description automatically generated">
            <a:extLst>
              <a:ext uri="{FF2B5EF4-FFF2-40B4-BE49-F238E27FC236}">
                <a16:creationId xmlns:a16="http://schemas.microsoft.com/office/drawing/2014/main" id="{B295D869-BC09-D74B-BA42-6EA09C99A08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6117" y="4253712"/>
            <a:ext cx="3132292" cy="2514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939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repeatCount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repeatCount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repeatCount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F476D-E2CD-0149-901F-EC0EBAB6F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模型A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54344F-D756-E049-8DC8-DB01FA68EB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x-none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计算总共的电费</a:t>
            </a:r>
            <a:r>
              <a:rPr lang="x-none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：</a:t>
            </a:r>
          </a:p>
          <a:p>
            <a:pPr lvl="1"/>
            <a:r>
              <a:rPr lang="x-none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考虑边长为</a:t>
            </a:r>
            <a:r>
              <a:rPr lang="x-none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397m的正方形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（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为什么是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397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不是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497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？并没有给出一个有说服力的说明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）</a:t>
            </a:r>
            <a:endParaRPr lang="en-US" altLang="zh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  <a:p>
            <a:pPr lvl="1"/>
            <a:r>
              <a:rPr lang="en-US" altLang="zh-CN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63</a:t>
            </a:r>
            <a:r>
              <a:rPr lang="zh-CN" altLang="en-US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个插座随机分布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（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为什么是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63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不是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64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？似乎也没有给出一个合理的解释，随机分布？？？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）</a:t>
            </a:r>
            <a:endParaRPr lang="en-US" altLang="zh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  <a:p>
            <a:pPr lvl="1"/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考虑</a:t>
            </a:r>
            <a:r>
              <a:rPr lang="en-US" altLang="zh-CN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12</a:t>
            </a:r>
            <a:r>
              <a:rPr lang="zh-CN" altLang="en-US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小时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，结果为</a:t>
            </a:r>
            <a:r>
              <a:rPr lang="en-US" altLang="zh-CN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1134RMB</a:t>
            </a:r>
            <a:endParaRPr lang="en-US" altLang="zh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  <a:p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完全没有数学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。</a:t>
            </a:r>
            <a:endParaRPr lang="x-none" b="1" dirty="0">
              <a:solidFill>
                <a:srgbClr val="FF0000"/>
              </a:solidFill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CE545180-3B48-8940-8344-4DBC788BC2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082" r="10082"/>
          <a:stretch/>
        </p:blipFill>
        <p:spPr>
          <a:xfrm>
            <a:off x="10871914" y="155441"/>
            <a:ext cx="1217865" cy="12178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51923C-52D8-0444-85E3-21AEDFF7382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971" r="9971"/>
          <a:stretch/>
        </p:blipFill>
        <p:spPr>
          <a:xfrm>
            <a:off x="9483999" y="155441"/>
            <a:ext cx="1217865" cy="1217865"/>
          </a:xfrm>
          <a:prstGeom prst="rect">
            <a:avLst/>
          </a:prstGeom>
        </p:spPr>
      </p:pic>
      <p:pic>
        <p:nvPicPr>
          <p:cNvPr id="10" name="Picture 9" descr="Chart&#10;&#10;Description automatically generated">
            <a:extLst>
              <a:ext uri="{FF2B5EF4-FFF2-40B4-BE49-F238E27FC236}">
                <a16:creationId xmlns:a16="http://schemas.microsoft.com/office/drawing/2014/main" id="{7FA67005-BEE8-014F-A40B-4B8CA562CE9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147" t="55121" r="11789" b="13126"/>
          <a:stretch/>
        </p:blipFill>
        <p:spPr>
          <a:xfrm>
            <a:off x="5773820" y="4410442"/>
            <a:ext cx="6315959" cy="217759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96A3147-509E-5340-851F-3BA41976EF7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854" t="-183" r="11080" b="53020"/>
          <a:stretch/>
        </p:blipFill>
        <p:spPr>
          <a:xfrm>
            <a:off x="603315" y="4332486"/>
            <a:ext cx="4851191" cy="2484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748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F476D-E2CD-0149-901F-EC0EBAB6F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Simulation &amp; Math Modelling</a:t>
            </a:r>
            <a:endParaRPr lang="x-none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CE545180-3B48-8940-8344-4DBC788BC2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082" r="10082"/>
          <a:stretch/>
        </p:blipFill>
        <p:spPr>
          <a:xfrm>
            <a:off x="10871914" y="155441"/>
            <a:ext cx="1217865" cy="12178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51923C-52D8-0444-85E3-21AEDFF7382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971" r="9971"/>
          <a:stretch/>
        </p:blipFill>
        <p:spPr>
          <a:xfrm>
            <a:off x="9483999" y="155441"/>
            <a:ext cx="1217865" cy="1217865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A88575-3EB2-AC49-814D-5DBFF1C448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x-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is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Simulation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Programming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get the result of a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Specific Case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Features</a:t>
            </a:r>
          </a:p>
          <a:p>
            <a:pPr lvl="1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Discrete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Constantly associated with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Usually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Complicated</a:t>
            </a:r>
            <a:endParaRPr lang="x-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3664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A88575-3EB2-AC49-814D-5DBFF1C448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Pros &amp; Cons</a:t>
            </a:r>
          </a:p>
          <a:p>
            <a:pPr lvl="1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Relatively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Accurate</a:t>
            </a:r>
          </a:p>
          <a:p>
            <a:pPr lvl="1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Always gives an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exact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solution</a:t>
            </a:r>
          </a:p>
          <a:p>
            <a:pPr lvl="1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No Specific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explanation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the result,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less logical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Optimization becomes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time-consuming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(impossible in most cases)</a:t>
            </a:r>
          </a:p>
          <a:p>
            <a:pPr lvl="1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Restricted to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individual cases</a:t>
            </a:r>
          </a:p>
          <a:p>
            <a:pPr lvl="1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Time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wasted on debugging</a:t>
            </a:r>
            <a:endParaRPr lang="x-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EF476D-E2CD-0149-901F-EC0EBAB6F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Simulation &amp; Math Modelling</a:t>
            </a:r>
            <a:endParaRPr lang="x-none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CE545180-3B48-8940-8344-4DBC788BC2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082" r="10082"/>
          <a:stretch/>
        </p:blipFill>
        <p:spPr>
          <a:xfrm>
            <a:off x="10871914" y="155441"/>
            <a:ext cx="1217865" cy="12178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51923C-52D8-0444-85E3-21AEDFF7382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971" r="9971"/>
          <a:stretch/>
        </p:blipFill>
        <p:spPr>
          <a:xfrm>
            <a:off x="9483999" y="155441"/>
            <a:ext cx="1217865" cy="1217865"/>
          </a:xfrm>
          <a:prstGeom prst="rect">
            <a:avLst/>
          </a:prstGeom>
        </p:spPr>
      </p:pic>
      <p:pic>
        <p:nvPicPr>
          <p:cNvPr id="7" name="Content Placeholder 10" descr="Diagram&#10;&#10;Description automatically generated">
            <a:extLst>
              <a:ext uri="{FF2B5EF4-FFF2-40B4-BE49-F238E27FC236}">
                <a16:creationId xmlns:a16="http://schemas.microsoft.com/office/drawing/2014/main" id="{1BAE3791-669E-C944-9C58-A214CA35DD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96757" y="2222287"/>
            <a:ext cx="8285241" cy="399360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22379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BCC56-DB79-9D43-AF4D-311D1B176F6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x-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大家一起吐槽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10006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的论文！！</a:t>
            </a:r>
            <a:endParaRPr lang="x-non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524222-A279-9140-9058-ADC62D9D168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x-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以HiMCM 2019 Problem A Team 10005 &amp; Team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10006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为例</a:t>
            </a:r>
            <a:endParaRPr lang="x-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148C4EBA-799F-B345-99ED-A4EA5660A1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082" r="10082"/>
          <a:stretch/>
        </p:blipFill>
        <p:spPr>
          <a:xfrm>
            <a:off x="10871914" y="155441"/>
            <a:ext cx="1217865" cy="12178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DE36CD-BBDB-1B47-A277-EBF8E58CA2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971" r="9971"/>
          <a:stretch/>
        </p:blipFill>
        <p:spPr>
          <a:xfrm>
            <a:off x="9483999" y="155441"/>
            <a:ext cx="1217865" cy="1217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422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F476D-E2CD-0149-901F-EC0EBAB6F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Simulation &amp; Math Modelling</a:t>
            </a:r>
            <a:endParaRPr lang="x-none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CE545180-3B48-8940-8344-4DBC788BC2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082" r="10082"/>
          <a:stretch/>
        </p:blipFill>
        <p:spPr>
          <a:xfrm>
            <a:off x="10871914" y="155441"/>
            <a:ext cx="1217865" cy="12178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51923C-52D8-0444-85E3-21AEDFF7382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971" r="9971"/>
          <a:stretch/>
        </p:blipFill>
        <p:spPr>
          <a:xfrm>
            <a:off x="9483999" y="155441"/>
            <a:ext cx="1217865" cy="1217865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A88575-3EB2-AC49-814D-5DBFF1C448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real usages of simulations</a:t>
            </a:r>
          </a:p>
          <a:p>
            <a:pPr lvl="1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Aid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assist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verify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your math calculations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When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clear ‘way’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provided,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calculate an accurate answer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(but not completely depending on it)</a:t>
            </a:r>
            <a:endParaRPr lang="x-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6916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F476D-E2CD-0149-901F-EC0EBAB6F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622448"/>
            <a:ext cx="10571998" cy="970450"/>
          </a:xfrm>
        </p:spPr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Application of Simulation: </a:t>
            </a:r>
            <a:br>
              <a:rPr lang="en-US" altLang="zh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</a:br>
            <a:r>
              <a:rPr lang="en-US" altLang="zh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								 </a:t>
            </a:r>
            <a:r>
              <a:rPr lang="en-US" altLang="zh-CN" sz="3200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IMMC 2022 International</a:t>
            </a:r>
            <a:endParaRPr lang="x-none" sz="3200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CE545180-3B48-8940-8344-4DBC788BC2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082" r="10082"/>
          <a:stretch/>
        </p:blipFill>
        <p:spPr>
          <a:xfrm>
            <a:off x="10871914" y="155441"/>
            <a:ext cx="1217865" cy="12178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51923C-52D8-0444-85E3-21AEDFF7382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971" r="9971"/>
          <a:stretch/>
        </p:blipFill>
        <p:spPr>
          <a:xfrm>
            <a:off x="9483999" y="155441"/>
            <a:ext cx="1217865" cy="1217865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A88575-3EB2-AC49-814D-5DBFF1C448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4376633"/>
          </a:xfrm>
        </p:spPr>
        <p:txBody>
          <a:bodyPr anchor="t">
            <a:norm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飞机登机问题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特点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——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为什么可以采用模拟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对于一种初始的乘客排布状态，结果（最终的登机总时间等客观因素）是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唯一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初始状态非常多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两头走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建模部分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3"/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只负责写出数学表达式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3"/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调整法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找到最优解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4"/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并行性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为主要判断依据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4"/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线性关系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为前提</a:t>
            </a:r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模拟（编程）部分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3"/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对最优解进行试验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3"/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同时比对其它登机方法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3"/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左大括号 2"/>
          <p:cNvSpPr/>
          <p:nvPr/>
        </p:nvSpPr>
        <p:spPr>
          <a:xfrm flipH="1">
            <a:off x="4727642" y="4075888"/>
            <a:ext cx="486383" cy="225681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箭头连接符 7"/>
          <p:cNvCxnSpPr/>
          <p:nvPr/>
        </p:nvCxnSpPr>
        <p:spPr>
          <a:xfrm>
            <a:off x="5214025" y="5205984"/>
            <a:ext cx="12111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6473952" y="5019630"/>
            <a:ext cx="2298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解是</a:t>
            </a:r>
            <a:r>
              <a:rPr lang="zh-CN" altLang="en-US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最优</a:t>
            </a:r>
            <a:r>
              <a:rPr lang="zh-CN" altLang="en-US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且</a:t>
            </a:r>
            <a:r>
              <a:rPr lang="zh-CN" altLang="en-US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精确</a:t>
            </a:r>
            <a:r>
              <a:rPr lang="zh-CN" altLang="en-US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的</a:t>
            </a:r>
          </a:p>
        </p:txBody>
      </p:sp>
    </p:spTree>
    <p:extLst>
      <p:ext uri="{BB962C8B-B14F-4D97-AF65-F5344CB8AC3E}">
        <p14:creationId xmlns:p14="http://schemas.microsoft.com/office/powerpoint/2010/main" val="4066099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F476D-E2CD-0149-901F-EC0EBAB6F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622448"/>
            <a:ext cx="10571998" cy="970450"/>
          </a:xfrm>
        </p:spPr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Application of Simulation: </a:t>
            </a:r>
            <a:br>
              <a:rPr lang="en-US" altLang="zh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</a:br>
            <a:r>
              <a:rPr lang="en-US" altLang="zh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								 </a:t>
            </a:r>
            <a:r>
              <a:rPr lang="en-US" altLang="zh-CN" sz="3200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IMMC 2022 International</a:t>
            </a:r>
            <a:endParaRPr lang="x-none" sz="3200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CE545180-3B48-8940-8344-4DBC788BC2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082" r="10082"/>
          <a:stretch/>
        </p:blipFill>
        <p:spPr>
          <a:xfrm>
            <a:off x="10871914" y="155441"/>
            <a:ext cx="1217865" cy="12178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51923C-52D8-0444-85E3-21AEDFF7382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971" r="9971"/>
          <a:stretch/>
        </p:blipFill>
        <p:spPr>
          <a:xfrm>
            <a:off x="9483999" y="155441"/>
            <a:ext cx="1217865" cy="121786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523239" y="2047170"/>
            <a:ext cx="4018281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├─boarding</a:t>
            </a:r>
          </a:p>
          <a:p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│  ├─</a:t>
            </a:r>
            <a:r>
              <a:rPr lang="en-US" altLang="zh-CN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alpha_satisfy_boarding</a:t>
            </a:r>
            <a:endParaRPr lang="en-US" altLang="zh-CN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│  │  ├─</a:t>
            </a:r>
            <a:r>
              <a:rPr lang="en-US" altLang="zh-CN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btf</a:t>
            </a:r>
            <a:endParaRPr lang="en-US" altLang="zh-CN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│  │  ├─</a:t>
            </a:r>
            <a:r>
              <a:rPr lang="en-US" altLang="zh-CN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btf_wma</a:t>
            </a:r>
            <a:endParaRPr lang="en-US" altLang="zh-CN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│  │  ├─</a:t>
            </a:r>
            <a:r>
              <a:rPr lang="en-US" altLang="zh-CN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ftb</a:t>
            </a:r>
            <a:endParaRPr lang="en-US" altLang="zh-CN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│  │  ├─</a:t>
            </a:r>
            <a:r>
              <a:rPr lang="en-US" altLang="zh-CN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ftb_wma</a:t>
            </a:r>
            <a:endParaRPr lang="en-US" altLang="zh-CN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│  │  ├─random</a:t>
            </a:r>
          </a:p>
          <a:p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│  │  ├─</a:t>
            </a:r>
            <a:r>
              <a:rPr lang="en-US" altLang="zh-CN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steffen_perfect</a:t>
            </a:r>
            <a:endParaRPr lang="en-US" altLang="zh-CN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│  │  ├─</a:t>
            </a:r>
            <a:r>
              <a:rPr lang="en-US" altLang="zh-CN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steffen_subperfect</a:t>
            </a:r>
            <a:endParaRPr lang="en-US" altLang="zh-CN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│  │  └─</a:t>
            </a:r>
            <a:r>
              <a:rPr lang="en-US" altLang="zh-CN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wma</a:t>
            </a:r>
            <a:endParaRPr lang="en-US" altLang="zh-CN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│  ├─regular-boarding</a:t>
            </a:r>
          </a:p>
          <a:p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│  │  ├─double-entrance-double-aisle-airplane</a:t>
            </a:r>
          </a:p>
          <a:p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│  │  │  ├─</a:t>
            </a:r>
            <a:r>
              <a:rPr lang="en-US" altLang="zh-CN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simulation_of_double_aisle_plane_first_half</a:t>
            </a:r>
            <a:endParaRPr lang="en-US" altLang="zh-CN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│  │  │  ├─</a:t>
            </a:r>
            <a:r>
              <a:rPr lang="en-US" altLang="zh-CN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simulation_of_double_aisle_plane_second_half</a:t>
            </a:r>
            <a:endParaRPr lang="en-US" altLang="zh-CN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│  │  │  └─</a:t>
            </a:r>
            <a:r>
              <a:rPr lang="en-US" altLang="zh-CN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simulation_of_first_class</a:t>
            </a:r>
            <a:endParaRPr lang="en-US" altLang="zh-CN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│  │  ├─flying-wing</a:t>
            </a:r>
          </a:p>
          <a:p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│  │  │  └─</a:t>
            </a:r>
            <a:r>
              <a:rPr lang="en-US" altLang="zh-CN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simulation_of_flying_wing</a:t>
            </a:r>
            <a:endParaRPr lang="en-US" altLang="zh-CN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622800" y="2059905"/>
            <a:ext cx="653288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│  │  └─single-entrance-single-aisle-airplane</a:t>
            </a:r>
          </a:p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│  │      ├─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output_csv_back_to_front</a:t>
            </a:r>
            <a:endParaRPr lang="en-US" altLang="zh-C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│  │      ├─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output_csv_front_to_back</a:t>
            </a:r>
            <a:endParaRPr lang="en-US" altLang="zh-C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│  │      ├─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output_csv_liset_perfect</a:t>
            </a:r>
            <a:endParaRPr lang="en-US" altLang="zh-C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│  │      ├─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output_csv_random</a:t>
            </a:r>
            <a:endParaRPr lang="en-US" altLang="zh-C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│  │      ├─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output_csv_random_wma</a:t>
            </a:r>
            <a:endParaRPr lang="en-US" altLang="zh-C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│  │      ├─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output_csv_steffen_perfect</a:t>
            </a:r>
            <a:endParaRPr lang="en-US" altLang="zh-C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│  │      ├─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output_csv_steffen_sub_perfect</a:t>
            </a:r>
            <a:endParaRPr lang="en-US" altLang="zh-C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│  │      ├─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output_csv_wma</a:t>
            </a:r>
            <a:endParaRPr lang="en-US" altLang="zh-C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│  │      ├─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output_csv_wma_section_btf</a:t>
            </a:r>
            <a:endParaRPr lang="en-US" altLang="zh-C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│  │      └─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output_csv_wma_section_ftb</a:t>
            </a:r>
            <a:endParaRPr lang="en-US" altLang="zh-C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│  └─SA-boarding</a:t>
            </a:r>
          </a:p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│      ├─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data_generator</a:t>
            </a:r>
            <a:endParaRPr lang="en-US" altLang="zh-C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│      │  └─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input_data</a:t>
            </a:r>
            <a:endParaRPr lang="en-US" altLang="zh-C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│      └─more-luggage-time</a:t>
            </a:r>
          </a:p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│          ├─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discompliance_output_csv_front_to_back</a:t>
            </a:r>
            <a:endParaRPr lang="en-US" altLang="zh-C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│          ├─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discompliance_output_csv_front_to_back_sigmoid</a:t>
            </a:r>
            <a:endParaRPr lang="en-US" altLang="zh-C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│          ├─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discompliance_output_csv_random</a:t>
            </a:r>
            <a:endParaRPr lang="en-US" altLang="zh-C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│          └─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discompliance_output_csv_sigmoid_random</a:t>
            </a:r>
            <a:endParaRPr lang="en-US" altLang="zh-C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├─debugging-and-update</a:t>
            </a:r>
          </a:p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└─disembarking</a:t>
            </a:r>
          </a:p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└─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simulation_of_plane_disembarking</a:t>
            </a:r>
            <a:endParaRPr lang="en-US" altLang="zh-C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8839200" y="2286000"/>
            <a:ext cx="3027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7030A0"/>
                </a:solidFill>
              </a:rPr>
              <a:t>模拟是成体系，有规划的</a:t>
            </a:r>
          </a:p>
        </p:txBody>
      </p:sp>
    </p:spTree>
    <p:extLst>
      <p:ext uri="{BB962C8B-B14F-4D97-AF65-F5344CB8AC3E}">
        <p14:creationId xmlns:p14="http://schemas.microsoft.com/office/powerpoint/2010/main" val="1467460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"/>
                            </p:stCondLst>
                            <p:childTnLst>
                              <p:par>
                                <p:cTn id="2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"/>
                            </p:stCondLst>
                            <p:childTnLst>
                              <p:par>
                                <p:cTn id="3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" fill="hold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" fill="hold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"/>
                            </p:stCondLst>
                            <p:childTnLst>
                              <p:par>
                                <p:cTn id="3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" fill="hold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" fill="hold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"/>
                            </p:stCondLst>
                            <p:childTnLst>
                              <p:par>
                                <p:cTn id="4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" fill="hold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" fill="hold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"/>
                            </p:stCondLst>
                            <p:childTnLst>
                              <p:par>
                                <p:cTn id="4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" fill="hold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" fill="hold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50"/>
                            </p:stCondLst>
                            <p:childTnLst>
                              <p:par>
                                <p:cTn id="5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" fill="hold"/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" fill="hold"/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" fill="hold"/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" fill="hold"/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50"/>
                            </p:stCondLst>
                            <p:childTnLst>
                              <p:par>
                                <p:cTn id="6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" fill="hold"/>
                                        <p:tgtEl>
                                          <p:spTgt spid="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" fill="hold"/>
                                        <p:tgtEl>
                                          <p:spTgt spid="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00"/>
                            </p:stCondLst>
                            <p:childTnLst>
                              <p:par>
                                <p:cTn id="6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" fill="hold"/>
                                        <p:tgtEl>
                                          <p:spTgt spid="1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" fill="hold"/>
                                        <p:tgtEl>
                                          <p:spTgt spid="1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650"/>
                            </p:stCondLst>
                            <p:childTnLst>
                              <p:par>
                                <p:cTn id="7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" fill="hold"/>
                                        <p:tgtEl>
                                          <p:spTgt spid="1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" fill="hold"/>
                                        <p:tgtEl>
                                          <p:spTgt spid="1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700"/>
                            </p:stCondLst>
                            <p:childTnLst>
                              <p:par>
                                <p:cTn id="7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" fill="hold"/>
                                        <p:tgtEl>
                                          <p:spTgt spid="10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" fill="hold"/>
                                        <p:tgtEl>
                                          <p:spTgt spid="10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750"/>
                            </p:stCondLst>
                            <p:childTnLst>
                              <p:par>
                                <p:cTn id="8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" fill="hold"/>
                                        <p:tgtEl>
                                          <p:spTgt spid="10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" fill="hold"/>
                                        <p:tgtEl>
                                          <p:spTgt spid="10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800"/>
                            </p:stCondLst>
                            <p:childTnLst>
                              <p:par>
                                <p:cTn id="8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" fill="hold"/>
                                        <p:tgtEl>
                                          <p:spTgt spid="10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" fill="hold"/>
                                        <p:tgtEl>
                                          <p:spTgt spid="10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850"/>
                            </p:stCondLst>
                            <p:childTnLst>
                              <p:par>
                                <p:cTn id="9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7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7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920"/>
                            </p:stCondLst>
                            <p:childTnLst>
                              <p:par>
                                <p:cTn id="9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7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7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990"/>
                            </p:stCondLst>
                            <p:childTnLst>
                              <p:par>
                                <p:cTn id="10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7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7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060"/>
                            </p:stCondLst>
                            <p:childTnLst>
                              <p:par>
                                <p:cTn id="10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70" fill="hold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70" fill="hold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130"/>
                            </p:stCondLst>
                            <p:childTnLst>
                              <p:par>
                                <p:cTn id="1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70" fill="hold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70" fill="hold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1200"/>
                            </p:stCondLst>
                            <p:childTnLst>
                              <p:par>
                                <p:cTn id="1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70" fill="hold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70" fill="hold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1270"/>
                            </p:stCondLst>
                            <p:childTnLst>
                              <p:par>
                                <p:cTn id="1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2" dur="70" fill="hold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" dur="70" fill="hold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1340"/>
                            </p:stCondLst>
                            <p:childTnLst>
                              <p:par>
                                <p:cTn id="12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70" fill="hold"/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70" fill="hold"/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1410"/>
                            </p:stCondLst>
                            <p:childTnLst>
                              <p:par>
                                <p:cTn id="13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2" dur="70" fill="hold"/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70" fill="hold"/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1480"/>
                            </p:stCondLst>
                            <p:childTnLst>
                              <p:par>
                                <p:cTn id="13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7" dur="70" fill="hold"/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8" dur="70" fill="hold"/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1550"/>
                            </p:stCondLst>
                            <p:childTnLst>
                              <p:par>
                                <p:cTn id="14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2" dur="70" fill="hold"/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3" dur="70" fill="hold"/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1620"/>
                            </p:stCondLst>
                            <p:childTnLst>
                              <p:par>
                                <p:cTn id="14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7" dur="70" fill="hold"/>
                                        <p:tgtEl>
                                          <p:spTgt spid="1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8" dur="70" fill="hold"/>
                                        <p:tgtEl>
                                          <p:spTgt spid="1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1690"/>
                            </p:stCondLst>
                            <p:childTnLst>
                              <p:par>
                                <p:cTn id="15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2" dur="70" fill="hold"/>
                                        <p:tgtEl>
                                          <p:spTgt spid="1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3" dur="70" fill="hold"/>
                                        <p:tgtEl>
                                          <p:spTgt spid="1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1760"/>
                            </p:stCondLst>
                            <p:childTnLst>
                              <p:par>
                                <p:cTn id="15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7" dur="70" fill="hold"/>
                                        <p:tgtEl>
                                          <p:spTgt spid="1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8" dur="70" fill="hold"/>
                                        <p:tgtEl>
                                          <p:spTgt spid="1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>
                            <p:stCondLst>
                              <p:cond delay="1830"/>
                            </p:stCondLst>
                            <p:childTnLst>
                              <p:par>
                                <p:cTn id="16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2" dur="70" fill="hold"/>
                                        <p:tgtEl>
                                          <p:spTgt spid="1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3" dur="70" fill="hold"/>
                                        <p:tgtEl>
                                          <p:spTgt spid="1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1900"/>
                            </p:stCondLst>
                            <p:childTnLst>
                              <p:par>
                                <p:cTn id="16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7" dur="70" fill="hold"/>
                                        <p:tgtEl>
                                          <p:spTgt spid="1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8" dur="70" fill="hold"/>
                                        <p:tgtEl>
                                          <p:spTgt spid="1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" fill="hold">
                            <p:stCondLst>
                              <p:cond delay="1970"/>
                            </p:stCondLst>
                            <p:childTnLst>
                              <p:par>
                                <p:cTn id="17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2" dur="70" fill="hold"/>
                                        <p:tgtEl>
                                          <p:spTgt spid="1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3" dur="70" fill="hold"/>
                                        <p:tgtEl>
                                          <p:spTgt spid="1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" fill="hold">
                            <p:stCondLst>
                              <p:cond delay="2040"/>
                            </p:stCondLst>
                            <p:childTnLst>
                              <p:par>
                                <p:cTn id="17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7" dur="70" fill="hold"/>
                                        <p:tgtEl>
                                          <p:spTgt spid="12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8" dur="70" fill="hold"/>
                                        <p:tgtEl>
                                          <p:spTgt spid="12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9" fill="hold">
                            <p:stCondLst>
                              <p:cond delay="2110"/>
                            </p:stCondLst>
                            <p:childTnLst>
                              <p:par>
                                <p:cTn id="18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2" dur="70" fill="hold"/>
                                        <p:tgtEl>
                                          <p:spTgt spid="12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3" dur="70" fill="hold"/>
                                        <p:tgtEl>
                                          <p:spTgt spid="12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" fill="hold">
                            <p:stCondLst>
                              <p:cond delay="2180"/>
                            </p:stCondLst>
                            <p:childTnLst>
                              <p:par>
                                <p:cTn id="18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7" dur="70" fill="hold"/>
                                        <p:tgtEl>
                                          <p:spTgt spid="12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8" dur="70" fill="hold"/>
                                        <p:tgtEl>
                                          <p:spTgt spid="12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9" fill="hold">
                            <p:stCondLst>
                              <p:cond delay="2250"/>
                            </p:stCondLst>
                            <p:childTnLst>
                              <p:par>
                                <p:cTn id="19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2" dur="70" fill="hold"/>
                                        <p:tgtEl>
                                          <p:spTgt spid="12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3" dur="70" fill="hold"/>
                                        <p:tgtEl>
                                          <p:spTgt spid="12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4" fill="hold">
                            <p:stCondLst>
                              <p:cond delay="2320"/>
                            </p:stCondLst>
                            <p:childTnLst>
                              <p:par>
                                <p:cTn id="19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7" dur="70" fill="hold"/>
                                        <p:tgtEl>
                                          <p:spTgt spid="12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8" dur="70" fill="hold"/>
                                        <p:tgtEl>
                                          <p:spTgt spid="12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F476D-E2CD-0149-901F-EC0EBAB6F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622448"/>
            <a:ext cx="10571998" cy="970450"/>
          </a:xfrm>
        </p:spPr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Application of Simulation: </a:t>
            </a:r>
            <a:br>
              <a:rPr lang="en-US" altLang="zh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</a:br>
            <a:r>
              <a:rPr lang="en-US" altLang="zh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								 </a:t>
            </a:r>
            <a:r>
              <a:rPr lang="en-US" altLang="zh-CN" sz="3200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IMMC 2022 International</a:t>
            </a:r>
            <a:endParaRPr lang="x-none" sz="3200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67"/>
          <a:stretch/>
        </p:blipFill>
        <p:spPr>
          <a:xfrm>
            <a:off x="3007359" y="2121746"/>
            <a:ext cx="9184639" cy="237066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492413"/>
            <a:ext cx="12192000" cy="2370667"/>
          </a:xfrm>
          <a:prstGeom prst="rect">
            <a:avLst/>
          </a:prstGeom>
        </p:spPr>
      </p:pic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CE545180-3B48-8940-8344-4DBC788BC21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082" r="10082"/>
          <a:stretch/>
        </p:blipFill>
        <p:spPr>
          <a:xfrm>
            <a:off x="10871914" y="155441"/>
            <a:ext cx="1217865" cy="12178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51923C-52D8-0444-85E3-21AEDFF7382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9971" r="9971"/>
          <a:stretch/>
        </p:blipFill>
        <p:spPr>
          <a:xfrm>
            <a:off x="9483999" y="155441"/>
            <a:ext cx="1217865" cy="1217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121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F476D-E2CD-0149-901F-EC0EBAB6F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模型A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54344F-D756-E049-8DC8-DB01FA68EB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x-none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如何支付电费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：</a:t>
            </a:r>
            <a:endParaRPr lang="en-US" altLang="zh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  <a:p>
            <a:pPr lvl="1"/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公共服务：政府补贴和盈利</a:t>
            </a:r>
            <a:endParaRPr lang="en-US" altLang="zh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  <a:p>
            <a:pPr lvl="1"/>
            <a:r>
              <a:rPr lang="en-US" dirty="0" err="1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私人企业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：市场竞争和好处</a:t>
            </a:r>
            <a:endParaRPr lang="en-US" altLang="zh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Justification? </a:t>
            </a:r>
            <a:r>
              <a:rPr lang="en-US" dirty="0" err="1">
                <a:solidFill>
                  <a:srgbClr val="FF0000"/>
                </a:solidFill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为什么是这样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？</a:t>
            </a:r>
            <a:endParaRPr lang="x-none" dirty="0">
              <a:solidFill>
                <a:srgbClr val="FF0000"/>
              </a:solidFill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CE545180-3B48-8940-8344-4DBC788BC2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082" r="10082"/>
          <a:stretch/>
        </p:blipFill>
        <p:spPr>
          <a:xfrm>
            <a:off x="10871914" y="155441"/>
            <a:ext cx="1217865" cy="12178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51923C-52D8-0444-85E3-21AEDFF7382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971" r="9971"/>
          <a:stretch/>
        </p:blipFill>
        <p:spPr>
          <a:xfrm>
            <a:off x="9483999" y="155441"/>
            <a:ext cx="1217865" cy="1217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12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D117872-5DD4-0C40-A586-6DE3104CB7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3574" y="376874"/>
            <a:ext cx="7010400" cy="41021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EF476D-E2CD-0149-901F-EC0EBAB6F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模型A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54344F-D756-E049-8DC8-DB01FA68EB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zh-CN" altLang="x-none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游览者</a:t>
            </a:r>
            <a:r>
              <a:rPr lang="zh-CN" altLang="en-US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的分布情况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（特定吸引点）：</a:t>
            </a:r>
            <a:endParaRPr lang="en-US" altLang="zh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  <a:p>
            <a:pPr lvl="1"/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每个点有特定的吸引力</a:t>
            </a:r>
            <a:endParaRPr lang="en-US" altLang="zh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  <a:p>
            <a:pPr lvl="1"/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利用电阻定律计算</a:t>
            </a:r>
            <a:endParaRPr lang="en-US" altLang="zh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  <a:p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这部分的理论还是相当的好的，和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10005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结合一下就更漂亮了</a:t>
            </a:r>
            <a:endParaRPr lang="en-US" altLang="zh-CN" dirty="0">
              <a:solidFill>
                <a:srgbClr val="FF0000"/>
              </a:solidFill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  <a:p>
            <a:pPr lvl="1"/>
            <a:endParaRPr lang="en-US" altLang="zh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CE545180-3B48-8940-8344-4DBC788BC21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082" r="10082"/>
          <a:stretch/>
        </p:blipFill>
        <p:spPr>
          <a:xfrm>
            <a:off x="10871914" y="155441"/>
            <a:ext cx="1217865" cy="12178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51923C-52D8-0444-85E3-21AEDFF7382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971" r="9971"/>
          <a:stretch/>
        </p:blipFill>
        <p:spPr>
          <a:xfrm>
            <a:off x="9483999" y="155441"/>
            <a:ext cx="1217865" cy="1217865"/>
          </a:xfrm>
          <a:prstGeom prst="rect">
            <a:avLst/>
          </a:prstGeom>
        </p:spPr>
      </p:pic>
      <p:pic>
        <p:nvPicPr>
          <p:cNvPr id="7" name="Picture 6" descr="Text, letter&#10;&#10;Description automatically generated">
            <a:extLst>
              <a:ext uri="{FF2B5EF4-FFF2-40B4-BE49-F238E27FC236}">
                <a16:creationId xmlns:a16="http://schemas.microsoft.com/office/drawing/2014/main" id="{81D4E9FD-AB6E-7047-AC03-F0EE5B8D9A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07291" y="4800586"/>
            <a:ext cx="1714500" cy="825500"/>
          </a:xfrm>
          <a:prstGeom prst="rect">
            <a:avLst/>
          </a:prstGeom>
        </p:spPr>
      </p:pic>
      <p:pic>
        <p:nvPicPr>
          <p:cNvPr id="9" name="Picture 8" descr="Diagram, text, schematic&#10;&#10;Description automatically generated">
            <a:extLst>
              <a:ext uri="{FF2B5EF4-FFF2-40B4-BE49-F238E27FC236}">
                <a16:creationId xmlns:a16="http://schemas.microsoft.com/office/drawing/2014/main" id="{1C2FC9BC-BD01-6D4A-83C6-2DE39DC5DD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41240" y="4648186"/>
            <a:ext cx="1816100" cy="1130300"/>
          </a:xfrm>
          <a:prstGeom prst="rect">
            <a:avLst/>
          </a:prstGeom>
        </p:spPr>
      </p:pic>
      <p:pic>
        <p:nvPicPr>
          <p:cNvPr id="11" name="Picture 10" descr="Text, letter&#10;&#10;Description automatically generated">
            <a:extLst>
              <a:ext uri="{FF2B5EF4-FFF2-40B4-BE49-F238E27FC236}">
                <a16:creationId xmlns:a16="http://schemas.microsoft.com/office/drawing/2014/main" id="{AA449E26-8D30-4047-89A5-3E7A3A08DC1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47015" y="4559286"/>
            <a:ext cx="26670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966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F476D-E2CD-0149-901F-EC0EBAB6F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模型A的应用</a:t>
            </a:r>
            <a:r>
              <a:rPr lang="en-US" altLang="zh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——</a:t>
            </a:r>
            <a:r>
              <a:rPr lang="zh-CN" altLang="en-US" strike="sngStrike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浦东亲子方舱</a:t>
            </a:r>
            <a:endParaRPr lang="x-none" strike="sngStrike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54344F-D756-E049-8DC8-DB01FA68EB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zh-CN" altLang="en-US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分布情况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：使用平面图上标注的地点，假设</a:t>
            </a:r>
            <a:r>
              <a:rPr lang="zh-CN" altLang="en-US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不同的吸引程度</a:t>
            </a:r>
            <a:endParaRPr lang="en-US" altLang="zh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  <a:p>
            <a:r>
              <a:rPr lang="zh-CN" altLang="en-US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结论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：每天</a:t>
            </a:r>
            <a:r>
              <a:rPr lang="en-US" altLang="zh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72RMB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（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怎么比之前的还便宜了？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）</a:t>
            </a:r>
            <a:endParaRPr lang="en-US" altLang="zh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CE545180-3B48-8940-8344-4DBC788BC2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082" r="10082"/>
          <a:stretch/>
        </p:blipFill>
        <p:spPr>
          <a:xfrm>
            <a:off x="10871914" y="155441"/>
            <a:ext cx="1217865" cy="12178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51923C-52D8-0444-85E3-21AEDFF7382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971" r="9971"/>
          <a:stretch/>
        </p:blipFill>
        <p:spPr>
          <a:xfrm>
            <a:off x="9483999" y="155441"/>
            <a:ext cx="1217865" cy="1217865"/>
          </a:xfrm>
          <a:prstGeom prst="rect">
            <a:avLst/>
          </a:prstGeom>
        </p:spPr>
      </p:pic>
      <p:pic>
        <p:nvPicPr>
          <p:cNvPr id="10" name="Picture 9" descr="Chart, radar chart&#10;&#10;Description automatically generated">
            <a:extLst>
              <a:ext uri="{FF2B5EF4-FFF2-40B4-BE49-F238E27FC236}">
                <a16:creationId xmlns:a16="http://schemas.microsoft.com/office/drawing/2014/main" id="{0317FD5D-2FFE-FF45-98B2-27619207B37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50" t="4591" r="2436"/>
          <a:stretch/>
        </p:blipFill>
        <p:spPr>
          <a:xfrm>
            <a:off x="7301752" y="2222287"/>
            <a:ext cx="4890247" cy="2489956"/>
          </a:xfrm>
          <a:prstGeom prst="rect">
            <a:avLst/>
          </a:prstGeom>
        </p:spPr>
      </p:pic>
      <p:pic>
        <p:nvPicPr>
          <p:cNvPr id="13" name="Picture 12" descr="Chart, scatter chart&#10;&#10;Description automatically generated">
            <a:extLst>
              <a:ext uri="{FF2B5EF4-FFF2-40B4-BE49-F238E27FC236}">
                <a16:creationId xmlns:a16="http://schemas.microsoft.com/office/drawing/2014/main" id="{6EB56B1E-6789-FD41-B8E1-52DAB08D3A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9969" y="3155210"/>
            <a:ext cx="5466030" cy="2723459"/>
          </a:xfrm>
          <a:prstGeom prst="rect">
            <a:avLst/>
          </a:prstGeom>
        </p:spPr>
      </p:pic>
      <p:pic>
        <p:nvPicPr>
          <p:cNvPr id="15" name="Picture 14" descr="Chart, histogram&#10;&#10;Description automatically generated">
            <a:extLst>
              <a:ext uri="{FF2B5EF4-FFF2-40B4-BE49-F238E27FC236}">
                <a16:creationId xmlns:a16="http://schemas.microsoft.com/office/drawing/2014/main" id="{70B5A0D0-ECD6-9146-AD24-1D630EC39E1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01586" y="4060959"/>
            <a:ext cx="7391400" cy="264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278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F476D-E2CD-0149-901F-EC0EBAB6F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模型A的应用</a:t>
            </a:r>
            <a:r>
              <a:rPr lang="en-US" altLang="zh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——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浦东机场</a:t>
            </a:r>
            <a:r>
              <a:rPr lang="en-US" altLang="zh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&amp;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咖啡厅</a:t>
            </a:r>
            <a:endParaRPr lang="x-none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54344F-D756-E049-8DC8-DB01FA68EB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zh-CN" altLang="en-US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结论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：</a:t>
            </a:r>
            <a:r>
              <a:rPr lang="zh-CN" altLang="x-none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浦东机场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每天</a:t>
            </a:r>
            <a:r>
              <a:rPr lang="en-US" altLang="zh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36RMB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，咖啡厅每天</a:t>
            </a:r>
            <a:r>
              <a:rPr lang="en-US" altLang="zh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360RMB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（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？？？？？？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）</a:t>
            </a:r>
            <a:endParaRPr lang="en-US" altLang="zh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  <a:p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以下留给大家自行吐槽这个结论（个人推测是所有的空间大小都</a:t>
            </a:r>
            <a:r>
              <a:rPr lang="zh-CN" altLang="x-none" dirty="0">
                <a:solidFill>
                  <a:srgbClr val="FF0000"/>
                </a:solidFill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同化了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导致的荒谬结论）</a:t>
            </a:r>
            <a:endParaRPr lang="en-US" altLang="zh-CN" dirty="0">
              <a:solidFill>
                <a:srgbClr val="FF0000"/>
              </a:solidFill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CE545180-3B48-8940-8344-4DBC788BC2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082" r="10082"/>
          <a:stretch/>
        </p:blipFill>
        <p:spPr>
          <a:xfrm>
            <a:off x="10871914" y="155441"/>
            <a:ext cx="1217865" cy="12178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51923C-52D8-0444-85E3-21AEDFF7382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971" r="9971"/>
          <a:stretch/>
        </p:blipFill>
        <p:spPr>
          <a:xfrm>
            <a:off x="9483999" y="155441"/>
            <a:ext cx="1217865" cy="1217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864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F476D-E2CD-0149-901F-EC0EBAB6F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模型B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54344F-D756-E049-8DC8-DB01FA68EB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zh-CN" altLang="x-none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优化</a:t>
            </a:r>
            <a:r>
              <a:rPr lang="zh-CN" altLang="en-US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模型</a:t>
            </a:r>
            <a:r>
              <a:rPr lang="zh-CN" altLang="en-US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：慢慢地调整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插座布局</a:t>
            </a:r>
            <a:endParaRPr lang="en-US" altLang="zh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  <a:p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每日</a:t>
            </a:r>
            <a:r>
              <a:rPr lang="en-US" altLang="zh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126RMB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（国家会展中心）（</a:t>
            </a:r>
            <a:r>
              <a:rPr lang="x-none" dirty="0">
                <a:solidFill>
                  <a:srgbClr val="FF0000"/>
                </a:solidFill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我没见过越Optimize越贵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的情况，已经无力吐槽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）</a:t>
            </a:r>
            <a:endParaRPr lang="x-none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CE545180-3B48-8940-8344-4DBC788BC2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082" r="10082"/>
          <a:stretch/>
        </p:blipFill>
        <p:spPr>
          <a:xfrm>
            <a:off x="10871914" y="155441"/>
            <a:ext cx="1217865" cy="12178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51923C-52D8-0444-85E3-21AEDFF7382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971" r="9971"/>
          <a:stretch/>
        </p:blipFill>
        <p:spPr>
          <a:xfrm>
            <a:off x="9483999" y="155441"/>
            <a:ext cx="1217865" cy="1217865"/>
          </a:xfrm>
          <a:prstGeom prst="rect">
            <a:avLst/>
          </a:prstGeom>
        </p:spPr>
      </p:pic>
      <p:pic>
        <p:nvPicPr>
          <p:cNvPr id="7" name="Picture 6" descr="Diagram&#10;&#10;Description automatically generated with low confidence">
            <a:extLst>
              <a:ext uri="{FF2B5EF4-FFF2-40B4-BE49-F238E27FC236}">
                <a16:creationId xmlns:a16="http://schemas.microsoft.com/office/drawing/2014/main" id="{68F8C0EF-F961-DF4B-AB12-E21CCCB6CA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27449" y="3152627"/>
            <a:ext cx="4737100" cy="1193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85558E3-91F5-E049-9569-71A89FD4A1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05049" y="4748751"/>
            <a:ext cx="7581900" cy="168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78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5518A8-694B-0548-A1F7-25CC98F95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报纸部分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C5E81B-C50C-F54F-9F49-907AC17AD6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x-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Team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10005</a:t>
            </a:r>
            <a:endParaRPr lang="x-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8DDB74A-0623-DC42-A14D-65AC0FEA64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x-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Team 10006</a:t>
            </a: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BD829C03-2E5F-0146-BAEF-07D7CB018D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082" r="10082"/>
          <a:stretch/>
        </p:blipFill>
        <p:spPr>
          <a:xfrm>
            <a:off x="10871914" y="155441"/>
            <a:ext cx="1217865" cy="12178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3291E6E-1BC1-F345-B6BD-66BA97F2B44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971" r="9971"/>
          <a:stretch/>
        </p:blipFill>
        <p:spPr>
          <a:xfrm>
            <a:off x="9483999" y="155441"/>
            <a:ext cx="1217865" cy="1217865"/>
          </a:xfrm>
          <a:prstGeom prst="rect">
            <a:avLst/>
          </a:prstGeom>
        </p:spPr>
      </p:pic>
      <p:pic>
        <p:nvPicPr>
          <p:cNvPr id="16" name="Content Placeholder 15" descr="Text, letter&#10;&#10;Description automatically generated">
            <a:extLst>
              <a:ext uri="{FF2B5EF4-FFF2-40B4-BE49-F238E27FC236}">
                <a16:creationId xmlns:a16="http://schemas.microsoft.com/office/drawing/2014/main" id="{2C5C6F44-4F70-7046-8D56-D2DABDA75122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/>
          <a:stretch>
            <a:fillRect/>
          </a:stretch>
        </p:blipFill>
        <p:spPr>
          <a:xfrm>
            <a:off x="6570050" y="3481789"/>
            <a:ext cx="4301864" cy="3109912"/>
          </a:xfrm>
        </p:spPr>
      </p:pic>
      <p:pic>
        <p:nvPicPr>
          <p:cNvPr id="14" name="Content Placeholder 13" descr="Text&#10;&#10;Description automatically generated">
            <a:extLst>
              <a:ext uri="{FF2B5EF4-FFF2-40B4-BE49-F238E27FC236}">
                <a16:creationId xmlns:a16="http://schemas.microsoft.com/office/drawing/2014/main" id="{FF183F96-304D-F840-97E5-0BD41ACF2A2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5"/>
          <a:stretch>
            <a:fillRect/>
          </a:stretch>
        </p:blipFill>
        <p:spPr>
          <a:xfrm>
            <a:off x="6320906" y="1589489"/>
            <a:ext cx="4927600" cy="1892300"/>
          </a:xfr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0163680-C8DE-6E41-9439-0B6C3E021E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4678" y="52789"/>
            <a:ext cx="47323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804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7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B741B-F965-EF4C-B9FF-3E40789096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目录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99C51F-D452-F746-B861-35C7AD4078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x-none" dirty="0">
                <a:latin typeface="Songti TC" panose="02010600040101010101" pitchFamily="2" charset="-120"/>
                <a:ea typeface="Songti TC" panose="02010600040101010101" pitchFamily="2" charset="-120"/>
                <a:cs typeface="Times New Roman" panose="02020603050405020304" pitchFamily="18" charset="0"/>
              </a:rPr>
              <a:t>论文概述</a:t>
            </a:r>
          </a:p>
          <a:p>
            <a:r>
              <a:rPr lang="x-none" dirty="0">
                <a:latin typeface="Songti TC" panose="02010600040101010101" pitchFamily="2" charset="-120"/>
                <a:ea typeface="Songti TC" panose="02010600040101010101" pitchFamily="2" charset="-120"/>
                <a:cs typeface="Times New Roman" panose="02020603050405020304" pitchFamily="18" charset="0"/>
              </a:rPr>
              <a:t>比较阅读</a:t>
            </a:r>
          </a:p>
          <a:p>
            <a:pPr lvl="1"/>
            <a:r>
              <a:rPr lang="x-none" dirty="0">
                <a:latin typeface="Songti TC" panose="02010600040101010101" pitchFamily="2" charset="-120"/>
                <a:ea typeface="Songti TC" panose="02010600040101010101" pitchFamily="2" charset="-120"/>
                <a:cs typeface="Times New Roman" panose="02020603050405020304" pitchFamily="18" charset="0"/>
              </a:rPr>
              <a:t>数学模型</a:t>
            </a:r>
          </a:p>
          <a:p>
            <a:pPr lvl="1"/>
            <a:r>
              <a:rPr lang="x-none" dirty="0">
                <a:latin typeface="Songti TC" panose="02010600040101010101" pitchFamily="2" charset="-120"/>
                <a:ea typeface="Songti TC" panose="02010600040101010101" pitchFamily="2" charset="-120"/>
                <a:cs typeface="Times New Roman" panose="02020603050405020304" pitchFamily="18" charset="0"/>
              </a:rPr>
              <a:t>程序计算</a:t>
            </a:r>
          </a:p>
          <a:p>
            <a:pPr lvl="1"/>
            <a:r>
              <a:rPr lang="x-none" dirty="0">
                <a:latin typeface="Songti TC" panose="02010600040101010101" pitchFamily="2" charset="-120"/>
                <a:ea typeface="Songti TC" panose="02010600040101010101" pitchFamily="2" charset="-120"/>
                <a:cs typeface="Times New Roman" panose="02020603050405020304" pitchFamily="18" charset="0"/>
              </a:rPr>
              <a:t>论文排版</a:t>
            </a:r>
          </a:p>
          <a:p>
            <a:pPr lvl="1"/>
            <a:r>
              <a:rPr lang="x-none" dirty="0">
                <a:latin typeface="Songti TC" panose="02010600040101010101" pitchFamily="2" charset="-120"/>
                <a:ea typeface="Songti TC" panose="02010600040101010101" pitchFamily="2" charset="-120"/>
                <a:cs typeface="Times New Roman" panose="02020603050405020304" pitchFamily="18" charset="0"/>
              </a:rPr>
              <a:t>图片可视化</a:t>
            </a: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BD343DC1-5B36-6043-A4B3-16BFB8666E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082" r="10082"/>
          <a:stretch/>
        </p:blipFill>
        <p:spPr>
          <a:xfrm>
            <a:off x="10871914" y="155441"/>
            <a:ext cx="1217865" cy="12178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63D43C8-0174-824D-8520-4C1B4A7A7B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971" r="9971"/>
          <a:stretch/>
        </p:blipFill>
        <p:spPr>
          <a:xfrm>
            <a:off x="9483999" y="163908"/>
            <a:ext cx="1217865" cy="1217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396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5518A8-694B-0548-A1F7-25CC98F95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报纸部分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2DACF4-C4DC-754D-9FF7-86A8094C11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x-none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已经无力吐槽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，</a:t>
            </a:r>
            <a:r>
              <a:rPr lang="en-US" altLang="zh-CN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Team 10005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的报纸一目了然，</a:t>
            </a:r>
            <a:r>
              <a:rPr lang="en-US" altLang="zh-CN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Team</a:t>
            </a:r>
            <a:r>
              <a:rPr lang="zh-CN" altLang="en-US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10006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写的原来是一份报纸？</a:t>
            </a:r>
            <a:endParaRPr lang="x-none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BD829C03-2E5F-0146-BAEF-07D7CB018D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082" r="10082"/>
          <a:stretch/>
        </p:blipFill>
        <p:spPr>
          <a:xfrm>
            <a:off x="10871914" y="155441"/>
            <a:ext cx="1217865" cy="12178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3291E6E-1BC1-F345-B6BD-66BA97F2B44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971" r="9971"/>
          <a:stretch/>
        </p:blipFill>
        <p:spPr>
          <a:xfrm>
            <a:off x="9483999" y="155441"/>
            <a:ext cx="1217865" cy="1217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919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62BC6A7-27CF-114A-89CA-77B34EF3134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x-none" dirty="0">
                <a:latin typeface="Songti TC" panose="02010600040101010101" pitchFamily="2" charset="-120"/>
                <a:ea typeface="Songti TC" panose="02010600040101010101" pitchFamily="2" charset="-120"/>
                <a:cs typeface="Times New Roman" panose="02020603050405020304" pitchFamily="18" charset="0"/>
              </a:rPr>
              <a:t>谢谢大家</a:t>
            </a:r>
            <a:endParaRPr lang="x-none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DBE00D7B-9CD3-7342-B5BE-1D6488A809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1306766"/>
          </a:xfrm>
        </p:spPr>
        <p:txBody>
          <a:bodyPr>
            <a:noAutofit/>
          </a:bodyPr>
          <a:lstStyle/>
          <a:p>
            <a:r>
              <a:rPr lang="x-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stOOrz –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Science. Mind. 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x-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eat. 上海市实验学校 数学建模社</a:t>
            </a:r>
          </a:p>
          <a:p>
            <a:r>
              <a:rPr lang="x-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stOOrz – EasonSYC &amp; stOOrz – MathxStudio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&amp;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stOOrz</a:t>
            </a:r>
            <a:r>
              <a:rPr lang="x-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AFOer_xrh</a:t>
            </a:r>
          </a:p>
          <a:p>
            <a:r>
              <a:rPr lang="x-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2022.04.07</a:t>
            </a:r>
          </a:p>
        </p:txBody>
      </p: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C8A7ABAB-C5A7-8C49-B38A-6D62409C3D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082" r="10082"/>
          <a:stretch/>
        </p:blipFill>
        <p:spPr>
          <a:xfrm>
            <a:off x="10871914" y="155441"/>
            <a:ext cx="1217865" cy="121786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D97F0A2-83E3-BB48-BD2C-745787BDBB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971" r="9971"/>
          <a:stretch/>
        </p:blipFill>
        <p:spPr>
          <a:xfrm>
            <a:off x="9483999" y="155441"/>
            <a:ext cx="1217865" cy="1217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854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D8B07A-4DA6-6E46-A0EF-293221668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论文概述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BF36FC5-DA9D-A64B-8893-D678613292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x-none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Team 10005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AAEDED-22D2-2246-B060-9F63A7D6937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x-none" dirty="0">
                <a:latin typeface="Times" pitchFamily="2" charset="0"/>
                <a:ea typeface="Songti TC" panose="02010600040101010101" pitchFamily="2" charset="-120"/>
                <a:cs typeface="Times New Roman" panose="02020603050405020304" pitchFamily="18" charset="0"/>
              </a:rPr>
              <a:t>Meritourious奖项</a:t>
            </a:r>
            <a:endParaRPr lang="en-US" dirty="0">
              <a:latin typeface="Times" pitchFamily="2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  <a:p>
            <a:r>
              <a:rPr lang="zh-CN" altLang="en-US" dirty="0">
                <a:latin typeface="Times" pitchFamily="2" charset="0"/>
                <a:ea typeface="Songti TC" panose="02010600040101010101" pitchFamily="2" charset="-120"/>
                <a:cs typeface="Times New Roman" panose="02020603050405020304" pitchFamily="18" charset="0"/>
              </a:rPr>
              <a:t>指导老师</a:t>
            </a:r>
            <a:r>
              <a:rPr lang="en-US" altLang="zh-CN" dirty="0">
                <a:latin typeface="Times" pitchFamily="2" charset="0"/>
                <a:ea typeface="Songti TC" panose="02010600040101010101" pitchFamily="2" charset="-120"/>
                <a:cs typeface="Times New Roman" panose="02020603050405020304" pitchFamily="18" charset="0"/>
              </a:rPr>
              <a:t>JUNJUN CHEN</a:t>
            </a:r>
            <a:r>
              <a:rPr lang="zh-CN" altLang="en-US" dirty="0">
                <a:latin typeface="Times" pitchFamily="2" charset="0"/>
                <a:ea typeface="Songti TC" panose="02010600040101010101" pitchFamily="2" charset="-120"/>
                <a:cs typeface="Times New Roman" panose="02020603050405020304" pitchFamily="18" charset="0"/>
              </a:rPr>
              <a:t>（</a:t>
            </a:r>
            <a:r>
              <a:rPr lang="zh-CN" altLang="x-none" dirty="0">
                <a:latin typeface="Times" pitchFamily="2" charset="0"/>
                <a:ea typeface="Songti TC" panose="02010600040101010101" pitchFamily="2" charset="-120"/>
                <a:cs typeface="Times New Roman" panose="02020603050405020304" pitchFamily="18" charset="0"/>
              </a:rPr>
              <a:t>陈</a:t>
            </a:r>
            <a:r>
              <a:rPr lang="zh-CN" altLang="en-US" dirty="0">
                <a:latin typeface="Times" pitchFamily="2" charset="0"/>
                <a:ea typeface="Songti TC" panose="02010600040101010101" pitchFamily="2" charset="-120"/>
                <a:cs typeface="Times New Roman" panose="02020603050405020304" pitchFamily="18" charset="0"/>
              </a:rPr>
              <a:t>珺珺）</a:t>
            </a:r>
            <a:endParaRPr lang="en-US" altLang="zh-CN" dirty="0">
              <a:latin typeface="Times" pitchFamily="2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  <a:p>
            <a:r>
              <a:rPr lang="en-GB" dirty="0" err="1">
                <a:latin typeface="Times" pitchFamily="2" charset="0"/>
                <a:ea typeface="Songti TC" panose="02010600040101010101" pitchFamily="2" charset="-120"/>
                <a:cs typeface="Times New Roman" panose="02020603050405020304" pitchFamily="18" charset="0"/>
              </a:rPr>
              <a:t>组员为</a:t>
            </a:r>
            <a:r>
              <a:rPr lang="zh-CN" altLang="en-US" dirty="0">
                <a:latin typeface="Times" pitchFamily="2" charset="0"/>
                <a:ea typeface="Songti TC" panose="02010600040101010101" pitchFamily="2" charset="-120"/>
                <a:cs typeface="Times New Roman" panose="02020603050405020304" pitchFamily="18" charset="0"/>
              </a:rPr>
              <a:t> </a:t>
            </a:r>
            <a:r>
              <a:rPr lang="en-GB" dirty="0">
                <a:latin typeface="Times" pitchFamily="2" charset="0"/>
                <a:ea typeface="Songti TC" panose="02010600040101010101" pitchFamily="2" charset="-120"/>
                <a:cs typeface="Times New Roman" panose="02020603050405020304" pitchFamily="18" charset="0"/>
              </a:rPr>
              <a:t>ZHEHAN XU</a:t>
            </a:r>
            <a:r>
              <a:rPr lang="zh-CN" altLang="en-US" dirty="0">
                <a:latin typeface="Times" pitchFamily="2" charset="0"/>
                <a:ea typeface="Songti TC" panose="02010600040101010101" pitchFamily="2" charset="-120"/>
                <a:cs typeface="Times New Roman" panose="02020603050405020304" pitchFamily="18" charset="0"/>
              </a:rPr>
              <a:t>（许哲涵），</a:t>
            </a:r>
            <a:r>
              <a:rPr lang="en-GB" dirty="0">
                <a:latin typeface="Times" pitchFamily="2" charset="0"/>
                <a:ea typeface="Songti TC" panose="02010600040101010101" pitchFamily="2" charset="-120"/>
                <a:cs typeface="Times New Roman" panose="02020603050405020304" pitchFamily="18" charset="0"/>
              </a:rPr>
              <a:t>TONG XIN</a:t>
            </a:r>
            <a:r>
              <a:rPr lang="zh-CN" altLang="en-US" dirty="0">
                <a:latin typeface="Times" pitchFamily="2" charset="0"/>
                <a:ea typeface="Songti TC" panose="02010600040101010101" pitchFamily="2" charset="-120"/>
                <a:cs typeface="Times New Roman" panose="02020603050405020304" pitchFamily="18" charset="0"/>
              </a:rPr>
              <a:t>（辛统），</a:t>
            </a:r>
            <a:r>
              <a:rPr lang="en-GB" dirty="0">
                <a:latin typeface="Times" pitchFamily="2" charset="0"/>
                <a:ea typeface="Songti TC" panose="02010600040101010101" pitchFamily="2" charset="-120"/>
                <a:cs typeface="Times New Roman" panose="02020603050405020304" pitchFamily="18" charset="0"/>
              </a:rPr>
              <a:t>JINGWEN GU</a:t>
            </a:r>
            <a:r>
              <a:rPr lang="zh-CN" altLang="en-US" dirty="0">
                <a:latin typeface="Times" pitchFamily="2" charset="0"/>
                <a:ea typeface="Songti TC" panose="02010600040101010101" pitchFamily="2" charset="-120"/>
                <a:cs typeface="Times New Roman" panose="02020603050405020304" pitchFamily="18" charset="0"/>
              </a:rPr>
              <a:t>（顾景文），</a:t>
            </a:r>
            <a:r>
              <a:rPr lang="en-GB" dirty="0">
                <a:latin typeface="Times" pitchFamily="2" charset="0"/>
                <a:ea typeface="Songti TC" panose="02010600040101010101" pitchFamily="2" charset="-120"/>
                <a:cs typeface="Times New Roman" panose="02020603050405020304" pitchFamily="18" charset="0"/>
              </a:rPr>
              <a:t>CHENGYANG YUE</a:t>
            </a:r>
            <a:r>
              <a:rPr lang="zh-CN" altLang="en-US" dirty="0">
                <a:latin typeface="Times" pitchFamily="2" charset="0"/>
                <a:ea typeface="Songti TC" panose="02010600040101010101" pitchFamily="2" charset="-120"/>
                <a:cs typeface="Times New Roman" panose="02020603050405020304" pitchFamily="18" charset="0"/>
              </a:rPr>
              <a:t>（岳乘阳）</a:t>
            </a:r>
            <a:endParaRPr lang="en-GB" dirty="0">
              <a:latin typeface="Times" pitchFamily="2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  <a:p>
            <a:endParaRPr lang="x-none" dirty="0">
              <a:latin typeface="Times" pitchFamily="2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36529E4-7978-CB44-9755-755EC674B31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x-none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Team 10006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6977D6F-4432-1E46-88F4-89A9AF25FF61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x-none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Honerable Mention奖项</a:t>
            </a:r>
          </a:p>
          <a:p>
            <a:r>
              <a:rPr lang="zh-CN" altLang="en-US" dirty="0">
                <a:latin typeface="Times" pitchFamily="2" charset="0"/>
                <a:ea typeface="Songti TC" panose="02010600040101010101" pitchFamily="2" charset="-120"/>
                <a:cs typeface="Times New Roman" panose="02020603050405020304" pitchFamily="18" charset="0"/>
              </a:rPr>
              <a:t>指导老师</a:t>
            </a:r>
            <a:r>
              <a:rPr lang="en-US" altLang="zh-CN" dirty="0">
                <a:latin typeface="Times" pitchFamily="2" charset="0"/>
                <a:ea typeface="Songti TC" panose="02010600040101010101" pitchFamily="2" charset="-120"/>
                <a:cs typeface="Times New Roman" panose="02020603050405020304" pitchFamily="18" charset="0"/>
              </a:rPr>
              <a:t>JUNJUN CHEN</a:t>
            </a:r>
            <a:r>
              <a:rPr lang="zh-CN" altLang="en-US" dirty="0">
                <a:latin typeface="Times" pitchFamily="2" charset="0"/>
                <a:ea typeface="Songti TC" panose="02010600040101010101" pitchFamily="2" charset="-120"/>
                <a:cs typeface="Times New Roman" panose="02020603050405020304" pitchFamily="18" charset="0"/>
              </a:rPr>
              <a:t>（</a:t>
            </a:r>
            <a:r>
              <a:rPr lang="zh-CN" altLang="x-none" dirty="0">
                <a:latin typeface="Times" pitchFamily="2" charset="0"/>
                <a:ea typeface="Songti TC" panose="02010600040101010101" pitchFamily="2" charset="-120"/>
                <a:cs typeface="Times New Roman" panose="02020603050405020304" pitchFamily="18" charset="0"/>
              </a:rPr>
              <a:t>陈</a:t>
            </a:r>
            <a:r>
              <a:rPr lang="zh-CN" altLang="en-US" dirty="0">
                <a:latin typeface="Times" pitchFamily="2" charset="0"/>
                <a:ea typeface="Songti TC" panose="02010600040101010101" pitchFamily="2" charset="-120"/>
                <a:cs typeface="Times New Roman" panose="02020603050405020304" pitchFamily="18" charset="0"/>
              </a:rPr>
              <a:t>珺珺）</a:t>
            </a:r>
            <a:endParaRPr lang="en-US" altLang="zh-CN" dirty="0">
              <a:latin typeface="Times" pitchFamily="2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  <a:p>
            <a:r>
              <a:rPr lang="en-GB" dirty="0" err="1">
                <a:latin typeface="Times" pitchFamily="2" charset="0"/>
                <a:ea typeface="Songti TC" panose="02010600040101010101" pitchFamily="2" charset="-120"/>
                <a:cs typeface="Times New Roman" panose="02020603050405020304" pitchFamily="18" charset="0"/>
              </a:rPr>
              <a:t>组员为</a:t>
            </a:r>
            <a:r>
              <a:rPr lang="zh-CN" altLang="en-US" dirty="0">
                <a:latin typeface="Times" pitchFamily="2" charset="0"/>
                <a:ea typeface="Songti TC" panose="02010600040101010101" pitchFamily="2" charset="-120"/>
                <a:cs typeface="Times New Roman" panose="02020603050405020304" pitchFamily="18" charset="0"/>
              </a:rPr>
              <a:t> </a:t>
            </a:r>
            <a:r>
              <a:rPr lang="en-GB" dirty="0">
                <a:latin typeface="Times" pitchFamily="2" charset="0"/>
                <a:ea typeface="Songti TC" panose="02010600040101010101" pitchFamily="2" charset="-120"/>
                <a:cs typeface="Times New Roman" panose="02020603050405020304" pitchFamily="18" charset="0"/>
              </a:rPr>
              <a:t>QICHANG LIU</a:t>
            </a:r>
            <a:r>
              <a:rPr lang="zh-CN" altLang="en-US" dirty="0">
                <a:latin typeface="Times" pitchFamily="2" charset="0"/>
                <a:ea typeface="Songti TC" panose="02010600040101010101" pitchFamily="2" charset="-120"/>
                <a:cs typeface="Times New Roman" panose="02020603050405020304" pitchFamily="18" charset="0"/>
              </a:rPr>
              <a:t>（刘齐畅），</a:t>
            </a:r>
            <a:r>
              <a:rPr lang="en-GB" altLang="zh-CN" dirty="0">
                <a:latin typeface="Times" pitchFamily="2" charset="0"/>
                <a:ea typeface="Songti TC" panose="02010600040101010101" pitchFamily="2" charset="-120"/>
                <a:cs typeface="Times New Roman" panose="02020603050405020304" pitchFamily="18" charset="0"/>
              </a:rPr>
              <a:t>XIAOYU WAN</a:t>
            </a:r>
            <a:r>
              <a:rPr lang="zh-CN" altLang="en-US" dirty="0">
                <a:latin typeface="Times" pitchFamily="2" charset="0"/>
                <a:ea typeface="Songti TC" panose="02010600040101010101" pitchFamily="2" charset="-120"/>
                <a:cs typeface="Times New Roman" panose="02020603050405020304" pitchFamily="18" charset="0"/>
              </a:rPr>
              <a:t>（万笑余），</a:t>
            </a:r>
            <a:r>
              <a:rPr lang="en-GB" altLang="zh-CN" dirty="0">
                <a:latin typeface="Times" pitchFamily="2" charset="0"/>
                <a:ea typeface="Songti TC" panose="02010600040101010101" pitchFamily="2" charset="-120"/>
                <a:cs typeface="Times New Roman" panose="02020603050405020304" pitchFamily="18" charset="0"/>
              </a:rPr>
              <a:t>SICHENG ZHAO</a:t>
            </a:r>
            <a:r>
              <a:rPr lang="zh-CN" altLang="en-US" dirty="0">
                <a:latin typeface="Times" pitchFamily="2" charset="0"/>
                <a:ea typeface="Songti TC" panose="02010600040101010101" pitchFamily="2" charset="-120"/>
                <a:cs typeface="Times New Roman" panose="02020603050405020304" pitchFamily="18" charset="0"/>
              </a:rPr>
              <a:t>（赵思诚），</a:t>
            </a:r>
            <a:r>
              <a:rPr lang="x-none" dirty="0">
                <a:latin typeface="Times" pitchFamily="2" charset="0"/>
                <a:ea typeface="Songti TC" panose="02010600040101010101" pitchFamily="2" charset="-120"/>
                <a:cs typeface="Times New Roman" panose="02020603050405020304" pitchFamily="18" charset="0"/>
              </a:rPr>
              <a:t>QIUQI</a:t>
            </a:r>
            <a:r>
              <a:rPr lang="zh-CN" altLang="en-US" dirty="0">
                <a:latin typeface="Times" pitchFamily="2" charset="0"/>
                <a:ea typeface="Songti TC" panose="02010600040101010101" pitchFamily="2" charset="-12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" pitchFamily="2" charset="0"/>
                <a:ea typeface="Songti TC" panose="02010600040101010101" pitchFamily="2" charset="-120"/>
                <a:cs typeface="Times New Roman" panose="02020603050405020304" pitchFamily="18" charset="0"/>
              </a:rPr>
              <a:t>LI</a:t>
            </a:r>
            <a:r>
              <a:rPr lang="zh-CN" altLang="en-US" dirty="0">
                <a:latin typeface="Times" pitchFamily="2" charset="0"/>
                <a:ea typeface="Songti TC" panose="02010600040101010101" pitchFamily="2" charset="-120"/>
                <a:cs typeface="Times New Roman" panose="02020603050405020304" pitchFamily="18" charset="0"/>
              </a:rPr>
              <a:t>（李秋奇）</a:t>
            </a:r>
            <a:endParaRPr lang="en-GB" dirty="0">
              <a:latin typeface="Times" pitchFamily="2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940D3913-EC7D-A34B-8431-50700A648E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082" r="10082"/>
          <a:stretch/>
        </p:blipFill>
        <p:spPr>
          <a:xfrm>
            <a:off x="10871914" y="155441"/>
            <a:ext cx="1217865" cy="12178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8CAAE0-C112-184C-A4EC-D91EACDB4C4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971" r="9971"/>
          <a:stretch/>
        </p:blipFill>
        <p:spPr>
          <a:xfrm>
            <a:off x="9483999" y="155441"/>
            <a:ext cx="1217865" cy="1217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95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9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9C5D3-1A7D-D04A-B819-C33E31C9B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dirty="0">
                <a:latin typeface="Times" pitchFamily="2" charset="0"/>
                <a:ea typeface="Songti TC" panose="02010600040101010101" pitchFamily="2" charset="-120"/>
              </a:rPr>
              <a:t>论文目录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DA7675-69AB-2946-BAE1-6793952DFD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Team 10005</a:t>
            </a:r>
            <a:endParaRPr lang="x-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0845EAD9-DE29-6545-A393-6A2FBE2D7E7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271016" y="846871"/>
            <a:ext cx="4208618" cy="5832598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04FAE71-23B0-974E-9979-90378CF36D2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x-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Team 10006</a:t>
            </a:r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1C3E0D5F-7ADB-2B4F-95DD-BD1AE9CE23BB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605352" y="846871"/>
            <a:ext cx="4096512" cy="6014533"/>
          </a:xfrm>
        </p:spPr>
      </p:pic>
      <p:pic>
        <p:nvPicPr>
          <p:cNvPr id="11" name="Picture 10" descr="Logo&#10;&#10;Description automatically generated">
            <a:extLst>
              <a:ext uri="{FF2B5EF4-FFF2-40B4-BE49-F238E27FC236}">
                <a16:creationId xmlns:a16="http://schemas.microsoft.com/office/drawing/2014/main" id="{3EC5139D-4809-6542-9506-CE9AEB9E52F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082" r="10082"/>
          <a:stretch/>
        </p:blipFill>
        <p:spPr>
          <a:xfrm>
            <a:off x="10871914" y="155441"/>
            <a:ext cx="1217865" cy="12178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FD31BF6-95A0-E84D-84D4-0842EFBA680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971" r="9971"/>
          <a:stretch/>
        </p:blipFill>
        <p:spPr>
          <a:xfrm>
            <a:off x="9483999" y="155441"/>
            <a:ext cx="1217865" cy="1217865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39464FC-05B4-A04A-A528-5C320CFF0667}"/>
              </a:ext>
            </a:extLst>
          </p:cNvPr>
          <p:cNvCxnSpPr/>
          <p:nvPr/>
        </p:nvCxnSpPr>
        <p:spPr>
          <a:xfrm>
            <a:off x="5257800" y="1847088"/>
            <a:ext cx="1563624" cy="630936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BE38197-EEFF-454F-A5BB-D294990EA986}"/>
              </a:ext>
            </a:extLst>
          </p:cNvPr>
          <p:cNvCxnSpPr/>
          <p:nvPr/>
        </p:nvCxnSpPr>
        <p:spPr>
          <a:xfrm>
            <a:off x="5330952" y="2560320"/>
            <a:ext cx="1490472" cy="19081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1" name="Frame 20">
            <a:extLst>
              <a:ext uri="{FF2B5EF4-FFF2-40B4-BE49-F238E27FC236}">
                <a16:creationId xmlns:a16="http://schemas.microsoft.com/office/drawing/2014/main" id="{8809B1E8-ADFA-A945-8227-32285ECBC1AB}"/>
              </a:ext>
            </a:extLst>
          </p:cNvPr>
          <p:cNvSpPr/>
          <p:nvPr/>
        </p:nvSpPr>
        <p:spPr>
          <a:xfrm>
            <a:off x="1380744" y="1984248"/>
            <a:ext cx="4098890" cy="630936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>
              <a:solidFill>
                <a:schemeClr val="tx1"/>
              </a:solidFill>
            </a:endParaRPr>
          </a:p>
        </p:txBody>
      </p:sp>
      <p:sp>
        <p:nvSpPr>
          <p:cNvPr id="22" name="Frame 21">
            <a:extLst>
              <a:ext uri="{FF2B5EF4-FFF2-40B4-BE49-F238E27FC236}">
                <a16:creationId xmlns:a16="http://schemas.microsoft.com/office/drawing/2014/main" id="{9149E5DA-2839-0445-87B3-9996416D87E0}"/>
              </a:ext>
            </a:extLst>
          </p:cNvPr>
          <p:cNvSpPr/>
          <p:nvPr/>
        </p:nvSpPr>
        <p:spPr>
          <a:xfrm>
            <a:off x="6894576" y="2751137"/>
            <a:ext cx="484632" cy="193231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>
              <a:solidFill>
                <a:schemeClr val="tx1"/>
              </a:solidFill>
            </a:endParaRPr>
          </a:p>
        </p:txBody>
      </p:sp>
      <p:sp>
        <p:nvSpPr>
          <p:cNvPr id="23" name="Frame 22">
            <a:extLst>
              <a:ext uri="{FF2B5EF4-FFF2-40B4-BE49-F238E27FC236}">
                <a16:creationId xmlns:a16="http://schemas.microsoft.com/office/drawing/2014/main" id="{D1D3A7BE-3BB4-E845-AC90-DEAED8E4F2C6}"/>
              </a:ext>
            </a:extLst>
          </p:cNvPr>
          <p:cNvSpPr/>
          <p:nvPr/>
        </p:nvSpPr>
        <p:spPr>
          <a:xfrm>
            <a:off x="6821424" y="4325112"/>
            <a:ext cx="576072" cy="27432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>
              <a:solidFill>
                <a:schemeClr val="tx1"/>
              </a:solidFill>
            </a:endParaRPr>
          </a:p>
        </p:txBody>
      </p:sp>
      <p:sp>
        <p:nvSpPr>
          <p:cNvPr id="24" name="Frame 23">
            <a:extLst>
              <a:ext uri="{FF2B5EF4-FFF2-40B4-BE49-F238E27FC236}">
                <a16:creationId xmlns:a16="http://schemas.microsoft.com/office/drawing/2014/main" id="{2DAC8E59-F0BF-3C42-83E3-86D153167B41}"/>
              </a:ext>
            </a:extLst>
          </p:cNvPr>
          <p:cNvSpPr/>
          <p:nvPr/>
        </p:nvSpPr>
        <p:spPr>
          <a:xfrm>
            <a:off x="1380744" y="3657600"/>
            <a:ext cx="676656" cy="155448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>
              <a:solidFill>
                <a:schemeClr val="tx1"/>
              </a:solidFill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C3BB30D-1552-0F4F-B0D9-6642EF6FDBDC}"/>
              </a:ext>
            </a:extLst>
          </p:cNvPr>
          <p:cNvCxnSpPr/>
          <p:nvPr/>
        </p:nvCxnSpPr>
        <p:spPr>
          <a:xfrm flipH="1">
            <a:off x="5479634" y="4206240"/>
            <a:ext cx="1588678" cy="22860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25C928B-B2F5-0441-AC86-5AE81401B0E2}"/>
              </a:ext>
            </a:extLst>
          </p:cNvPr>
          <p:cNvCxnSpPr/>
          <p:nvPr/>
        </p:nvCxnSpPr>
        <p:spPr>
          <a:xfrm flipH="1" flipV="1">
            <a:off x="5577840" y="4518343"/>
            <a:ext cx="1392266" cy="103206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9" name="Frame 28">
            <a:extLst>
              <a:ext uri="{FF2B5EF4-FFF2-40B4-BE49-F238E27FC236}">
                <a16:creationId xmlns:a16="http://schemas.microsoft.com/office/drawing/2014/main" id="{964F9E5F-0513-744B-99A4-01C3F073C3CA}"/>
              </a:ext>
            </a:extLst>
          </p:cNvPr>
          <p:cNvSpPr/>
          <p:nvPr/>
        </p:nvSpPr>
        <p:spPr>
          <a:xfrm>
            <a:off x="1152144" y="4792663"/>
            <a:ext cx="1609344" cy="300545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>
              <a:solidFill>
                <a:schemeClr val="tx1"/>
              </a:solidFill>
            </a:endParaRP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588FEF31-2700-FF43-8677-6150CA2C0412}"/>
              </a:ext>
            </a:extLst>
          </p:cNvPr>
          <p:cNvCxnSpPr/>
          <p:nvPr/>
        </p:nvCxnSpPr>
        <p:spPr>
          <a:xfrm flipH="1">
            <a:off x="5413248" y="5943600"/>
            <a:ext cx="1481328" cy="56692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0177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build="p"/>
      <p:bldP spid="21" grpId="0" animBg="1"/>
      <p:bldP spid="22" grpId="0" animBg="1"/>
      <p:bldP spid="23" grpId="0" animBg="1"/>
      <p:bldP spid="24" grpId="0" animBg="1"/>
      <p:bldP spid="2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9A7180E-9E84-FA4E-A2D9-A114A56A1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论文</a:t>
            </a:r>
            <a:r>
              <a:rPr lang="en-US" dirty="0" err="1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目录</a:t>
            </a:r>
            <a:endParaRPr lang="x-none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C0524AD-85A6-F54B-B363-0D601E4E0F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x-none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Model A, Model B: 看到目录应该知道Model之间的逻辑联系以及Model的具体内容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，</a:t>
            </a:r>
            <a:r>
              <a:rPr lang="en-US" altLang="zh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Team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10006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在这点上做的很差</a:t>
            </a:r>
            <a:endParaRPr lang="en-US" altLang="zh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  <a:p>
            <a:r>
              <a:rPr lang="en-US" altLang="zh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Team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10006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的敏感度分析？</a:t>
            </a:r>
            <a:endParaRPr lang="en-US" altLang="zh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  <a:p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为何</a:t>
            </a:r>
            <a:r>
              <a:rPr lang="en-US" altLang="zh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Application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要放在具体的</a:t>
            </a:r>
            <a:r>
              <a:rPr lang="en-US" altLang="zh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Model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里而不是放在最后供比较？</a:t>
            </a:r>
            <a:endParaRPr lang="en-US" altLang="zh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  <a:p>
            <a:r>
              <a:rPr lang="en-US" altLang="zh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Newspaper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应该单独放在一个</a:t>
            </a:r>
            <a:r>
              <a:rPr lang="en-US" altLang="zh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Section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（作为一个比较特别的题目要求）</a:t>
            </a:r>
            <a:endParaRPr lang="en-US" altLang="zh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Team 10006的Contents和目录内容的字体种类及颜色不统一</a:t>
            </a:r>
            <a:endParaRPr lang="x-none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</p:txBody>
      </p:sp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1E55B505-EBE5-0940-99CA-8C57A4A6FA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082" r="10082"/>
          <a:stretch/>
        </p:blipFill>
        <p:spPr>
          <a:xfrm>
            <a:off x="10871914" y="155441"/>
            <a:ext cx="1217865" cy="12178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DB7AD61-8052-8C49-A7D5-92B1CD2A8BB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971" r="9971"/>
          <a:stretch/>
        </p:blipFill>
        <p:spPr>
          <a:xfrm>
            <a:off x="9483999" y="155441"/>
            <a:ext cx="1217865" cy="1217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570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5518A8-694B-0548-A1F7-25CC98F95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论文概要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C5E81B-C50C-F54F-9F49-907AC17AD6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x-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Team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10005</a:t>
            </a:r>
            <a:endParaRPr lang="x-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Content Placeholder 11" descr="Text, letter&#10;&#10;Description automatically generated">
            <a:extLst>
              <a:ext uri="{FF2B5EF4-FFF2-40B4-BE49-F238E27FC236}">
                <a16:creationId xmlns:a16="http://schemas.microsoft.com/office/drawing/2014/main" id="{60B8FD05-89CA-3F4C-93E6-7FF21515825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515204" y="764373"/>
            <a:ext cx="4862068" cy="5791438"/>
          </a:xfr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8DDB74A-0623-DC42-A14D-65AC0FEA64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x-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Team 10006</a:t>
            </a:r>
          </a:p>
        </p:txBody>
      </p:sp>
      <p:pic>
        <p:nvPicPr>
          <p:cNvPr id="10" name="Content Placeholder 9" descr="Text&#10;&#10;Description automatically generated">
            <a:extLst>
              <a:ext uri="{FF2B5EF4-FFF2-40B4-BE49-F238E27FC236}">
                <a16:creationId xmlns:a16="http://schemas.microsoft.com/office/drawing/2014/main" id="{52854E0C-455D-A944-A9B6-E887D43A1F70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44678" y="764373"/>
            <a:ext cx="4940045" cy="5944340"/>
          </a:xfrm>
        </p:spPr>
      </p:pic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BD829C03-2E5F-0146-BAEF-07D7CB018D3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082" r="10082"/>
          <a:stretch/>
        </p:blipFill>
        <p:spPr>
          <a:xfrm>
            <a:off x="10871914" y="155441"/>
            <a:ext cx="1217865" cy="12178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3291E6E-1BC1-F345-B6BD-66BA97F2B44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971" r="9971"/>
          <a:stretch/>
        </p:blipFill>
        <p:spPr>
          <a:xfrm>
            <a:off x="9483999" y="155441"/>
            <a:ext cx="1217865" cy="1217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890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7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5518A8-694B-0548-A1F7-25CC98F95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论文概要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2DACF4-C4DC-754D-9FF7-86A8094C11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Team 10005</a:t>
            </a:r>
            <a:r>
              <a:rPr 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以结论性的东西为主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，而</a:t>
            </a:r>
            <a:r>
              <a:rPr lang="en-US" altLang="zh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T</a:t>
            </a:r>
            <a:r>
              <a:rPr lang="en-US" altLang="zh-CN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eam</a:t>
            </a:r>
            <a:r>
              <a:rPr lang="zh-CN" altLang="en-US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10006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似乎过于强调过程</a:t>
            </a:r>
            <a:endParaRPr lang="en-US" altLang="zh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  <a:p>
            <a:r>
              <a:rPr lang="en-US" altLang="zh-CN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Team</a:t>
            </a:r>
            <a:r>
              <a:rPr lang="zh-CN" altLang="en-US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10005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的粗体排版让重点一目了然，而</a:t>
            </a:r>
            <a:r>
              <a:rPr lang="en-US" altLang="zh-CN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Team</a:t>
            </a:r>
            <a:r>
              <a:rPr lang="zh-CN" altLang="en-US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10006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的这段文字没有明显的重点</a:t>
            </a:r>
            <a:endParaRPr lang="en-US" altLang="zh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  <a:p>
            <a:r>
              <a:rPr lang="en-US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Team 10006</a:t>
            </a:r>
            <a:r>
              <a:rPr 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为了他们的标题留了一页毫无用处的封面</a:t>
            </a:r>
            <a:endParaRPr lang="x-none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BD829C03-2E5F-0146-BAEF-07D7CB018D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082" r="10082"/>
          <a:stretch/>
        </p:blipFill>
        <p:spPr>
          <a:xfrm>
            <a:off x="10871914" y="155441"/>
            <a:ext cx="1217865" cy="12178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3291E6E-1BC1-F345-B6BD-66BA97F2B44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971" r="9971"/>
          <a:stretch/>
        </p:blipFill>
        <p:spPr>
          <a:xfrm>
            <a:off x="9483999" y="155441"/>
            <a:ext cx="1217865" cy="1217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660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F476D-E2CD-0149-901F-EC0EBAB6F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简介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–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 问题重述与任务</a:t>
            </a:r>
            <a:endParaRPr lang="x-none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54344F-D756-E049-8DC8-DB01FA68EBE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t"/>
          <a:lstStyle/>
          <a:p>
            <a:r>
              <a:rPr lang="x-none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Team 10005: </a:t>
            </a:r>
            <a:r>
              <a:rPr lang="x-none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详细的说明了问题要做的事情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，任务的分配以及任务的具体内容</a:t>
            </a:r>
            <a:endParaRPr lang="x-none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685FEBC-0B68-A849-84B2-6D8C9B77FDC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anchor="t"/>
          <a:lstStyle/>
          <a:p>
            <a:r>
              <a:rPr lang="x-none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Team 10006:</a:t>
            </a:r>
            <a:r>
              <a:rPr lang="zh-CN" altLang="en-US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 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写了三个“模版化”的过程（分析，建模，优化），没有表现对这个问题的分析的独特之处。同时，问题重述为什么写了</a:t>
            </a:r>
            <a:r>
              <a:rPr lang="en-US" altLang="zh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our task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，</a:t>
            </a:r>
            <a:r>
              <a:rPr lang="en-US" altLang="zh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1.4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又写了一遍</a:t>
            </a:r>
            <a:endParaRPr lang="x-none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CE545180-3B48-8940-8344-4DBC788BC2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082" r="10082"/>
          <a:stretch/>
        </p:blipFill>
        <p:spPr>
          <a:xfrm>
            <a:off x="10871914" y="155441"/>
            <a:ext cx="1217865" cy="12178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51923C-52D8-0444-85E3-21AEDFF738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971" r="9971"/>
          <a:stretch/>
        </p:blipFill>
        <p:spPr>
          <a:xfrm>
            <a:off x="9483999" y="155441"/>
            <a:ext cx="1217865" cy="1217865"/>
          </a:xfrm>
          <a:prstGeom prst="rect">
            <a:avLst/>
          </a:prstGeom>
        </p:spPr>
      </p:pic>
      <p:pic>
        <p:nvPicPr>
          <p:cNvPr id="9" name="Picture 8" descr="Text, letter&#10;&#10;Description automatically generated">
            <a:extLst>
              <a:ext uri="{FF2B5EF4-FFF2-40B4-BE49-F238E27FC236}">
                <a16:creationId xmlns:a16="http://schemas.microsoft.com/office/drawing/2014/main" id="{AE69A9CB-3159-3D47-ADA6-59C0172DC8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7221" y="3413018"/>
            <a:ext cx="5705475" cy="2347234"/>
          </a:xfrm>
          <a:prstGeom prst="rect">
            <a:avLst/>
          </a:prstGeom>
        </p:spPr>
      </p:pic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C9EB5ED8-F115-C746-8794-6477965612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203" y="2813941"/>
            <a:ext cx="5796890" cy="2168621"/>
          </a:xfrm>
          <a:prstGeom prst="rect">
            <a:avLst/>
          </a:prstGeom>
        </p:spPr>
      </p:pic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279942F9-A5B0-CC46-B228-9BF670371B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0526" y="4449467"/>
            <a:ext cx="6019799" cy="2233151"/>
          </a:xfrm>
          <a:prstGeom prst="rect">
            <a:avLst/>
          </a:prstGeom>
        </p:spPr>
      </p:pic>
      <p:pic>
        <p:nvPicPr>
          <p:cNvPr id="12" name="Picture 11" descr="Text, letter&#10;&#10;Description automatically generated">
            <a:extLst>
              <a:ext uri="{FF2B5EF4-FFF2-40B4-BE49-F238E27FC236}">
                <a16:creationId xmlns:a16="http://schemas.microsoft.com/office/drawing/2014/main" id="{74B8E639-321D-9541-B31C-03B83391071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92455" y="4894330"/>
            <a:ext cx="5144430" cy="1516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116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theme/theme1.xml><?xml version="1.0" encoding="utf-8"?>
<a:theme xmlns:a="http://schemas.openxmlformats.org/drawingml/2006/main" name="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8664B0"/>
      </a:accent1>
      <a:accent2>
        <a:srgbClr val="D75BCD"/>
      </a:accent2>
      <a:accent3>
        <a:srgbClr val="E54D86"/>
      </a:accent3>
      <a:accent4>
        <a:srgbClr val="DE4547"/>
      </a:accent4>
      <a:accent5>
        <a:srgbClr val="F16E40"/>
      </a:accent5>
      <a:accent6>
        <a:srgbClr val="EB9C5A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7AF46513-5B0D-4B03-9323-32F3F0BFC9D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{74F621E2-D34A-C141-A9B0-6A576BC3B08E}tf10001121</Template>
  <TotalTime>1459</TotalTime>
  <Words>1615</Words>
  <Application>Microsoft Macintosh PowerPoint</Application>
  <PresentationFormat>Widescreen</PresentationFormat>
  <Paragraphs>204</Paragraphs>
  <Slides>31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8" baseType="lpstr">
      <vt:lpstr>Songti TC</vt:lpstr>
      <vt:lpstr>Calibri</vt:lpstr>
      <vt:lpstr>Century Gothic</vt:lpstr>
      <vt:lpstr>Times</vt:lpstr>
      <vt:lpstr>Times New Roman</vt:lpstr>
      <vt:lpstr>Wingdings 2</vt:lpstr>
      <vt:lpstr>Quotable</vt:lpstr>
      <vt:lpstr>如何实打实地提升论文奖项？</vt:lpstr>
      <vt:lpstr>大家一起吐槽10006的论文！！</vt:lpstr>
      <vt:lpstr>目录</vt:lpstr>
      <vt:lpstr>论文概述</vt:lpstr>
      <vt:lpstr>论文目录</vt:lpstr>
      <vt:lpstr>论文目录</vt:lpstr>
      <vt:lpstr>论文概要</vt:lpstr>
      <vt:lpstr>论文概要</vt:lpstr>
      <vt:lpstr>简介 – 问题重述与任务</vt:lpstr>
      <vt:lpstr>简介</vt:lpstr>
      <vt:lpstr>假设</vt:lpstr>
      <vt:lpstr>能量预测</vt:lpstr>
      <vt:lpstr>影响因素</vt:lpstr>
      <vt:lpstr>模型总架构与关联</vt:lpstr>
      <vt:lpstr>模型A</vt:lpstr>
      <vt:lpstr>模型A</vt:lpstr>
      <vt:lpstr>模型A</vt:lpstr>
      <vt:lpstr>Simulation &amp; Math Modelling</vt:lpstr>
      <vt:lpstr>Simulation &amp; Math Modelling</vt:lpstr>
      <vt:lpstr>Simulation &amp; Math Modelling</vt:lpstr>
      <vt:lpstr>Application of Simulation:           IMMC 2022 International</vt:lpstr>
      <vt:lpstr>Application of Simulation:           IMMC 2022 International</vt:lpstr>
      <vt:lpstr>Application of Simulation:           IMMC 2022 International</vt:lpstr>
      <vt:lpstr>模型A</vt:lpstr>
      <vt:lpstr>模型A</vt:lpstr>
      <vt:lpstr>模型A的应用——浦东亲子方舱</vt:lpstr>
      <vt:lpstr>模型A的应用——浦东机场&amp;咖啡厅</vt:lpstr>
      <vt:lpstr>模型B</vt:lpstr>
      <vt:lpstr>报纸部分</vt:lpstr>
      <vt:lpstr>报纸部分</vt:lpstr>
      <vt:lpstr>谢谢大家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Charge the Circuit:  Modelling Public Charging With An Electric Circuit Model</dc:title>
  <dc:creator>Office</dc:creator>
  <cp:lastModifiedBy>Office</cp:lastModifiedBy>
  <cp:revision>48</cp:revision>
  <dcterms:created xsi:type="dcterms:W3CDTF">2022-03-30T12:18:41Z</dcterms:created>
  <dcterms:modified xsi:type="dcterms:W3CDTF">2022-04-06T09:40:38Z</dcterms:modified>
</cp:coreProperties>
</file>